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9"/>
  </p:notesMasterIdLst>
  <p:handoutMasterIdLst>
    <p:handoutMasterId r:id="rId10"/>
  </p:handoutMasterIdLst>
  <p:sldIdLst>
    <p:sldId id="261" r:id="rId5"/>
    <p:sldId id="271" r:id="rId6"/>
    <p:sldId id="272" r:id="rId7"/>
    <p:sldId id="273" r:id="rId8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B97"/>
    <a:srgbClr val="124058"/>
    <a:srgbClr val="7CE11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customXml" Target="../customXml/item4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09EFAB-2AC3-EA4C-A120-6B9265D304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045ED-F8EA-4C46-8992-D5B57D2BFD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FE6ED-EFB6-5A41-A6A2-A6405F876DBA}" type="datetimeFigureOut">
              <a:rPr lang="en-NO" smtClean="0"/>
              <a:t>07/05/2024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11FE58-F739-8345-9CA1-E2682EC258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1A646-B356-9944-B96F-F85EC39FA8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C468A-2D78-554A-B81B-A31CF61FB37B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96979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A870F-5722-F943-B7EC-63FCF7B04B54}" type="datetimeFigureOut">
              <a:rPr lang="en-NO" smtClean="0"/>
              <a:t>07/05/2024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679D3-ECCE-D546-837A-F833BE420DD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55886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679D3-ECCE-D546-837A-F833BE420DD6}" type="slidenum">
              <a:rPr lang="en-NO" smtClean="0"/>
              <a:t>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8840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713FBB8-EC19-5D40-8E51-F310DB770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997" b="-997"/>
          <a:stretch/>
        </p:blipFill>
        <p:spPr>
          <a:xfrm>
            <a:off x="0" y="241200"/>
            <a:ext cx="12192000" cy="66834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16548-72D6-DB47-9C9B-681A6AD4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4326"/>
            <a:ext cx="10515600" cy="142074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F6ED3-4DE2-9246-8B85-6160400B5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26359"/>
            <a:ext cx="10515600" cy="426527"/>
          </a:xfrm>
          <a:prstGeom prst="rect">
            <a:avLst/>
          </a:prstGeom>
        </p:spPr>
        <p:txBody>
          <a:bodyPr anchor="t" anchorCtr="1">
            <a:spAutoFit/>
          </a:bodyPr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71E653-17F8-1A40-949A-2631A34930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99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1E986C76-E5E5-AA40-9803-F922F30D4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24" b="-724"/>
          <a:stretch/>
        </p:blipFill>
        <p:spPr>
          <a:xfrm>
            <a:off x="0" y="241200"/>
            <a:ext cx="12192000" cy="6665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F8B81C-364C-B64C-985A-41AD14939BE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2FF7AF-FB6D-9C4E-88F4-ACE92FAB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" panose="020F05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DF389-151F-D74D-B16A-897CA1511833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455408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43B8009-8DE1-134B-9292-33A40E7F8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5" b="-1365"/>
          <a:stretch/>
        </p:blipFill>
        <p:spPr>
          <a:xfrm>
            <a:off x="0" y="241200"/>
            <a:ext cx="12192000" cy="6708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977C16B-93AB-C641-AA02-C9FD70DD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4D861E-1BA0-434A-A98E-C813FD2169A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  <a:lvl6pPr marL="2286000" indent="0">
              <a:buNone/>
              <a:defRPr/>
            </a:lvl6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07E6A-3ED0-D946-95EF-53B6FC46228A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306947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013EA103-DA8E-0641-A612-7F78A6BE9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904E884-683A-7948-A651-CF1B96A06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59E5FB-5859-084A-AE97-65C4F9FAC53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3360049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35E11-AADE-344B-9F7F-EC31144E5730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824595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836B170-B386-284F-940A-ACC58EEDD0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63C7BD3-2C4C-1C47-B8B7-94B17973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FEB03C-080A-D249-ABC6-23F18278295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8FA059-385F-B440-B3AA-A625D503866A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446661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676AB1-A03F-E549-9E66-8783F68D3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43" b="-1243"/>
          <a:stretch/>
        </p:blipFill>
        <p:spPr>
          <a:xfrm>
            <a:off x="2467" y="241200"/>
            <a:ext cx="12187065" cy="6700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0B2EE3F-BF24-9146-B558-3E008FD2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AAFD04-F5F9-954E-9BBB-9602AB4BFB2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NO" dirty="0"/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6BCEC-1FB0-DE41-A4CC-56F48891D2EC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988133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B5BEE59-5FF1-3C48-9D93-13F8B6684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97" b="-997"/>
          <a:stretch/>
        </p:blipFill>
        <p:spPr>
          <a:xfrm>
            <a:off x="-82939" y="241200"/>
            <a:ext cx="12357877" cy="6683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D61FDC1-274E-324F-B123-1241202DD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6A8CCC-1734-7D4D-BB5A-4270D8F2695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3"/>
            <a:ext cx="9554787" cy="404058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baseline="0" dirty="0">
                <a:solidFill>
                  <a:schemeClr val="bg1"/>
                </a:solidFill>
              </a:defRPr>
            </a:lvl1pPr>
            <a:lvl2pPr>
              <a:defRPr lang="en-GB" baseline="0" dirty="0">
                <a:solidFill>
                  <a:schemeClr val="bg1"/>
                </a:solidFill>
              </a:defRPr>
            </a:lvl2pPr>
            <a:lvl3pPr>
              <a:defRPr lang="en-GB" baseline="0" dirty="0">
                <a:solidFill>
                  <a:schemeClr val="bg1"/>
                </a:solidFill>
              </a:defRPr>
            </a:lvl3pPr>
            <a:lvl4pPr>
              <a:defRPr lang="en-GB" baseline="0" dirty="0">
                <a:solidFill>
                  <a:schemeClr val="bg1"/>
                </a:solidFill>
              </a:defRPr>
            </a:lvl4pPr>
            <a:lvl5pPr>
              <a:defRPr lang="en-NO" baseline="0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nb-NO"/>
              <a:t>Klikk for å redigere tekststiler i malen</a:t>
            </a:r>
          </a:p>
          <a:p>
            <a:pPr lvl="1">
              <a:buClr>
                <a:schemeClr val="accent2"/>
              </a:buClr>
            </a:pPr>
            <a:r>
              <a:rPr lang="nb-NO"/>
              <a:t>Andre nivå</a:t>
            </a:r>
          </a:p>
          <a:p>
            <a:pPr lvl="2">
              <a:buClr>
                <a:schemeClr val="accent2"/>
              </a:buClr>
            </a:pPr>
            <a:r>
              <a:rPr lang="nb-NO"/>
              <a:t>Tredje nivå</a:t>
            </a:r>
          </a:p>
          <a:p>
            <a:pPr lvl="3">
              <a:buClr>
                <a:schemeClr val="accent2"/>
              </a:buClr>
            </a:pPr>
            <a:r>
              <a:rPr lang="nb-NO"/>
              <a:t>Fjerde nivå</a:t>
            </a:r>
          </a:p>
          <a:p>
            <a:pPr lvl="4">
              <a:buClr>
                <a:schemeClr val="accent2"/>
              </a:buClr>
            </a:pPr>
            <a:r>
              <a:rPr lang="nb-NO"/>
              <a:t>Femte nivå</a:t>
            </a:r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326063-676A-E441-8EAE-655414FBC93B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4658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EE5F85-7A79-7D42-9E1D-11FB77221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97" b="-997"/>
          <a:stretch/>
        </p:blipFill>
        <p:spPr>
          <a:xfrm>
            <a:off x="0" y="241200"/>
            <a:ext cx="12192000" cy="6683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DEF36C-495A-254B-82FE-EE78B0481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04" y="1528944"/>
            <a:ext cx="7527851" cy="37496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D89098-FC75-4947-B890-FF41A801D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8BAB3-870B-E04B-AE95-39F2909E9599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844100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A0815-D0F2-9244-884B-23674FE84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6356D-4491-9C4A-BD68-540866B3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7082" y="1011382"/>
            <a:ext cx="5595128" cy="4667297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53BA66-5BB0-B94C-AE35-64389022F67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72749" y="2299855"/>
            <a:ext cx="3593461" cy="3378824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83678-BA1A-8D43-809C-7366A44A3E10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564806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A0815-D0F2-9244-884B-23674FE84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5" b="-1365"/>
          <a:stretch/>
        </p:blipFill>
        <p:spPr>
          <a:xfrm>
            <a:off x="0" y="241200"/>
            <a:ext cx="12192000" cy="67065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6356D-4491-9C4A-BD68-540866B3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70" y="1313161"/>
            <a:ext cx="5166308" cy="436551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F295BF2-A3EE-3740-8880-D1ADF3C4C03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-5608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994942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41A5FDDD-9620-B64D-A163-8BC1169E7C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5" b="-1365"/>
          <a:stretch/>
        </p:blipFill>
        <p:spPr>
          <a:xfrm>
            <a:off x="0" y="241200"/>
            <a:ext cx="12192000" cy="67083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23D5479-D511-C849-A38B-78CF5A006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251" y="564659"/>
            <a:ext cx="4915509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CFA9F8-8D9E-764D-9F00-4A5F524BF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6251" y="1525276"/>
            <a:ext cx="4915509" cy="4129566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5312B6-C89B-504B-9A2A-127006D1D95D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9FBC817-820C-4C43-89B2-AC433B7247C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218114"/>
            <a:ext cx="6096000" cy="6634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25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5E3C449-9851-2242-B2F4-1BC1D9BA8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8" b="-158"/>
          <a:stretch/>
        </p:blipFill>
        <p:spPr>
          <a:xfrm>
            <a:off x="0" y="241200"/>
            <a:ext cx="12192000" cy="6627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0FAD62-02AE-044E-BF2D-5F9B3F2A5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50" y="1510110"/>
            <a:ext cx="4887589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682D1-7906-D84E-A957-6D382AC6A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50" y="3989785"/>
            <a:ext cx="4887589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12A608-14AE-8542-BDC6-EB69BCF15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C23BAA-0437-1D4D-A909-643B1972EF7C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4290508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&#10;&#10;Description automatically generated">
            <a:extLst>
              <a:ext uri="{FF2B5EF4-FFF2-40B4-BE49-F238E27FC236}">
                <a16:creationId xmlns:a16="http://schemas.microsoft.com/office/drawing/2014/main" id="{162A045B-F69D-9A4B-90F7-AEF3FA8D5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2DEA06-370C-374A-82E2-E26CD9DDF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4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9910D-74D2-774B-9D47-975FF42E3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56049" y="2262967"/>
            <a:ext cx="3932237" cy="493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latin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D71B840-B0EE-B743-904E-B6A2537C96E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21975" y="1035425"/>
            <a:ext cx="6118413" cy="4356846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1408F7-EEDE-904E-920D-49F70F89EBB2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032933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42CA04-C4D2-0243-A73F-00EADD88A5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9103791-8074-D749-B965-88BB2E7F3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7"/>
            <a:ext cx="9554788" cy="3106270"/>
          </a:xfrm>
          <a:prstGeom prst="rect">
            <a:avLst/>
          </a:prstGeom>
        </p:spPr>
        <p:txBody>
          <a:bodyPr numCol="1" spcCol="360000">
            <a:normAutofit/>
          </a:bodyPr>
          <a:lstStyle>
            <a:lvl1pPr marL="3429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2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3848C4-7B2F-B84C-A451-5EF502B5E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C9602D-4BD0-294C-B094-7565E1B8EF64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896615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&#10;&#10;Description automatically generated">
            <a:extLst>
              <a:ext uri="{FF2B5EF4-FFF2-40B4-BE49-F238E27FC236}">
                <a16:creationId xmlns:a16="http://schemas.microsoft.com/office/drawing/2014/main" id="{887586A0-AF3F-874E-A227-42D5A169C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50" b="-750"/>
          <a:stretch/>
        </p:blipFill>
        <p:spPr>
          <a:xfrm>
            <a:off x="0" y="241200"/>
            <a:ext cx="12192000" cy="6666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B336AEE-81A5-EB41-951E-0AE3F79F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55690A-B445-B046-A265-C6153BCD0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353741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63DA0B-3086-074A-9A6B-4B59E5148E86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3898639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413A9C-7B7A-A347-B90B-E77FFE9C0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97" b="-997"/>
          <a:stretch/>
        </p:blipFill>
        <p:spPr>
          <a:xfrm>
            <a:off x="0" y="241200"/>
            <a:ext cx="12192000" cy="6683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65F9CCB-5CF3-EF46-BE72-091C2387F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353741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1A366F3-2869-2B44-8FFC-9D193C248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730FF-266B-6C4D-B910-6C1DA2436F88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205184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0943F21-6D9A-CD48-A8C0-FF63AB935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8D041B9-2A74-E343-AAF6-DD6B37E4D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0A3D38-3512-1F44-A959-1E2D7F7CE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156196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D6307C-296C-2641-BE47-1B620D10662D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1879833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37DED6D-617E-4D44-A8A3-E0A970FB6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5" b="-1365"/>
          <a:stretch/>
        </p:blipFill>
        <p:spPr>
          <a:xfrm>
            <a:off x="0" y="241200"/>
            <a:ext cx="12192000" cy="67083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D84FF5-97E6-1C47-A877-5F19C34B6600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2209D3C-D555-1B4D-B4E3-CDF4ACBF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16B32CD-71C5-CA47-9F55-B56BFD23E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065398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84147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runway, aircraft&#10;&#10;Description automatically generated">
            <a:extLst>
              <a:ext uri="{FF2B5EF4-FFF2-40B4-BE49-F238E27FC236}">
                <a16:creationId xmlns:a16="http://schemas.microsoft.com/office/drawing/2014/main" id="{DC6337D2-9FF2-C14F-B0F3-AEFB78DBB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43" b="-1243"/>
          <a:stretch/>
        </p:blipFill>
        <p:spPr>
          <a:xfrm>
            <a:off x="0" y="241200"/>
            <a:ext cx="12192000" cy="6700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37DA8D-6C57-B046-A002-D9605737D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65A5D2B-831A-4E4A-AACF-DE934B7C7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046468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51717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41A5FDDD-9620-B64D-A163-8BC1169E7C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20" b="-1120"/>
          <a:stretch/>
        </p:blipFill>
        <p:spPr>
          <a:xfrm>
            <a:off x="0" y="241200"/>
            <a:ext cx="12192000" cy="6691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23D5479-D511-C849-A38B-78CF5A006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CFA9F8-8D9E-764D-9F00-4A5F524BF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129566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5312B6-C89B-504B-9A2A-127006D1D95D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3899090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 with medium confidence">
            <a:extLst>
              <a:ext uri="{FF2B5EF4-FFF2-40B4-BE49-F238E27FC236}">
                <a16:creationId xmlns:a16="http://schemas.microsoft.com/office/drawing/2014/main" id="{F31912A8-AA1B-774A-A218-890F1E2C42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24" b="-724"/>
          <a:stretch/>
        </p:blipFill>
        <p:spPr>
          <a:xfrm>
            <a:off x="0" y="241200"/>
            <a:ext cx="12192000" cy="6665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52BE63B-CB85-064B-995C-7E2FCD31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1EFA50E-558E-9147-B00E-2691044D6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5"/>
            <a:ext cx="9554788" cy="4105503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200" dirty="0"/>
            </a:lvl1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8F6705-1721-2147-8126-239A0573CEA2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19780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1E986C76-E5E5-AA40-9803-F922F30D4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2" b="-222"/>
          <a:stretch/>
        </p:blipFill>
        <p:spPr>
          <a:xfrm>
            <a:off x="0" y="241200"/>
            <a:ext cx="12192000" cy="6631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10BE2-67C5-824A-9F6B-A46698CEA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6359E51-0195-4648-964C-CDB08EB2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564659"/>
            <a:ext cx="9554788" cy="950430"/>
          </a:xfrm>
          <a:prstGeom prst="rect">
            <a:avLst/>
          </a:prstGeom>
        </p:spPr>
        <p:txBody>
          <a:bodyPr anchor="b"/>
          <a:lstStyle>
            <a:lvl1pPr>
              <a:defRPr sz="32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CAB3598-D1B3-F445-9BFC-776BF9C2C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525276"/>
            <a:ext cx="9554788" cy="4057377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>
              <a:defRPr lang="en-GB" sz="2800" dirty="0"/>
            </a:lvl1pPr>
            <a:lvl2pPr>
              <a:defRPr sz="2400"/>
            </a:lvl2pPr>
            <a:lvl3pPr>
              <a:defRPr sz="2000"/>
            </a:lvl3pPr>
            <a:lvl4pPr>
              <a:defRPr/>
            </a:lvl4pPr>
            <a:lvl5pPr>
              <a:defRPr sz="1800"/>
            </a:lvl5pPr>
          </a:lstStyle>
          <a:p>
            <a:pPr marL="0" lvl="0" indent="0">
              <a:buClr>
                <a:schemeClr val="accent2"/>
              </a:buClr>
              <a:buNone/>
            </a:pPr>
            <a:r>
              <a:rPr lang="nb-NO"/>
              <a:t>Klikk for å redigere tekststiler i malen</a:t>
            </a:r>
          </a:p>
          <a:p>
            <a:pPr marL="0" lvl="1" indent="0">
              <a:buClr>
                <a:schemeClr val="accent2"/>
              </a:buClr>
              <a:buNone/>
            </a:pPr>
            <a:r>
              <a:rPr lang="nb-NO"/>
              <a:t>Andre nivå</a:t>
            </a:r>
          </a:p>
          <a:p>
            <a:pPr marL="0" lvl="2" indent="0">
              <a:buClr>
                <a:schemeClr val="accent2"/>
              </a:buClr>
              <a:buNone/>
            </a:pPr>
            <a:r>
              <a:rPr lang="nb-NO"/>
              <a:t>Tredje nivå</a:t>
            </a:r>
          </a:p>
          <a:p>
            <a:pPr marL="0" lvl="3" indent="0">
              <a:buClr>
                <a:schemeClr val="accent2"/>
              </a:buClr>
              <a:buNone/>
            </a:pPr>
            <a:r>
              <a:rPr lang="nb-NO"/>
              <a:t>Fjerde nivå</a:t>
            </a:r>
          </a:p>
          <a:p>
            <a:pPr marL="0" lvl="4" indent="0">
              <a:buClr>
                <a:schemeClr val="accent2"/>
              </a:buClr>
              <a:buNone/>
            </a:pPr>
            <a:r>
              <a:rPr lang="nb-NO"/>
              <a:t>Femte nivå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915D3F-854A-564B-A241-A1C0E722D025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4225758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1D1BD7-B32B-7444-8D5F-56F1BF1001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39282"/>
            <a:ext cx="12192000" cy="6618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12A608-14AE-8542-BDC6-EB69BCF15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4ABBD9-3BB7-0049-AD27-1AD121F371E2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02BED2-E683-344E-8C8C-9E5E2544E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50" y="1510110"/>
            <a:ext cx="4887589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842EA83-017F-914C-99AC-AC65021C9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50" y="3989785"/>
            <a:ext cx="4887589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73346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46E87B-3107-B447-BAD1-BBE333BC32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50" b="-750"/>
          <a:stretch/>
        </p:blipFill>
        <p:spPr>
          <a:xfrm>
            <a:off x="0" y="241200"/>
            <a:ext cx="12192000" cy="66668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98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A13A457-4288-D04C-9559-F4B90A3AB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98" b="-998"/>
          <a:stretch/>
        </p:blipFill>
        <p:spPr>
          <a:xfrm>
            <a:off x="-88121" y="241200"/>
            <a:ext cx="12308114" cy="6683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3736609-E268-A646-B99C-FC382A87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510110"/>
            <a:ext cx="4887589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9D3683-D84D-CF4A-89DD-228466A30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989785"/>
            <a:ext cx="4887589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5E0461-0BCC-AA48-A9A4-4C3DD4998EFD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3563390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ellomtit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09225C0-5666-E845-A440-4603610CB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65" b="-1365"/>
          <a:stretch/>
        </p:blipFill>
        <p:spPr>
          <a:xfrm>
            <a:off x="0" y="241200"/>
            <a:ext cx="12192000" cy="6708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0FAD62-02AE-044E-BF2D-5F9B3F2A5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51" y="1510110"/>
            <a:ext cx="4390168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682D1-7906-D84E-A957-6D382AC6A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51" y="3989785"/>
            <a:ext cx="4390168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12A608-14AE-8542-BDC6-EB69BCF15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F027B2-FB8F-704E-8874-E8544CD66912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311536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56AC6D-06A4-8A4F-974C-59B737D55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8" b="-158"/>
          <a:stretch/>
        </p:blipFill>
        <p:spPr>
          <a:xfrm>
            <a:off x="0" y="241200"/>
            <a:ext cx="12192000" cy="6627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12A608-14AE-8542-BDC6-EB69BCF15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6A5477-AD19-434D-B93E-0E51448DC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751" y="1510110"/>
            <a:ext cx="4390168" cy="2387600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>
              <a:defRPr sz="55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EDF1A89-6C33-A34A-B572-1752B173D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751" y="3989785"/>
            <a:ext cx="4390168" cy="165576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buNone/>
              <a:defRPr sz="2200" b="0" i="0" baseline="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2E945B-0771-D44D-AA25-DF2CD467B661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914240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C002FF99-B639-F44A-A3F0-E659D8567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50" b="-750"/>
          <a:stretch/>
        </p:blipFill>
        <p:spPr>
          <a:xfrm>
            <a:off x="0" y="241200"/>
            <a:ext cx="12192000" cy="66668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6356D-4491-9C4A-BD68-540866B3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590" y="1542799"/>
            <a:ext cx="5066210" cy="38001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1pPr>
            <a:lvl2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2pPr>
            <a:lvl3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3pPr>
            <a:lvl4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4pPr>
            <a:lvl5pPr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545F08-5D8B-9747-B094-785A90FEC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E4079DE-7C64-2547-9F0F-208AF122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34" y="651062"/>
            <a:ext cx="10552865" cy="86402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44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FE0E8-EF29-4642-B2B9-18C8AE402C0C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2609817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34A417-8A53-FD4E-88E4-E2B997683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49" b="-849"/>
          <a:stretch/>
        </p:blipFill>
        <p:spPr>
          <a:xfrm>
            <a:off x="0" y="241200"/>
            <a:ext cx="12192000" cy="6673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DF86D5-6ABC-074D-A52B-E7961D6462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DB81B4-87B6-DD4D-8105-EC1F34BB5DB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18607" y="1528944"/>
            <a:ext cx="9554787" cy="3800112"/>
          </a:xfrm>
          <a:prstGeom prst="rect">
            <a:avLst/>
          </a:prstGeom>
        </p:spPr>
        <p:txBody>
          <a:bodyPr numCol="1" spcCol="360000"/>
          <a:lstStyle>
            <a:lvl1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2pPr>
            <a:lvl3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3pPr>
            <a:lvl4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4pPr>
            <a:lvl5pPr>
              <a:lnSpc>
                <a:spcPct val="100000"/>
              </a:lnSpc>
              <a:buClr>
                <a:schemeClr val="accent2"/>
              </a:buClr>
              <a:defRPr baseline="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2D70EC-5387-8442-933D-DBF91E33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06" y="651062"/>
            <a:ext cx="9554788" cy="86402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atin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DF2EE9-E234-A84B-8D31-A1A2C6809D48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4267510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34A417-8A53-FD4E-88E4-E2B997683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49" b="-849"/>
          <a:stretch/>
        </p:blipFill>
        <p:spPr>
          <a:xfrm>
            <a:off x="0" y="241200"/>
            <a:ext cx="12192000" cy="66734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F13E7-33C4-2840-A790-5BB496A5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55" y="1290918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7CA842-A5A3-1D48-AD62-18497401C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000007" y="987425"/>
            <a:ext cx="3435556" cy="4162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CDEF2-61F1-A448-ABB3-828B0C7FA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3355" y="2891118"/>
            <a:ext cx="4809565" cy="17077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aseline="0">
                <a:latin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DF86D5-6ABC-074D-A52B-E7961D6462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970" y="6280122"/>
            <a:ext cx="1035780" cy="204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3E00E-1F7B-3447-804A-8D0AAD466991}"/>
              </a:ext>
            </a:extLst>
          </p:cNvPr>
          <p:cNvSpPr txBox="1"/>
          <p:nvPr userDrawn="1"/>
        </p:nvSpPr>
        <p:spPr>
          <a:xfrm>
            <a:off x="10071556" y="6280122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200">
                <a:solidFill>
                  <a:schemeClr val="bg1"/>
                </a:solidFill>
              </a:rPr>
              <a:t>Det </a:t>
            </a:r>
            <a:r>
              <a:rPr lang="en-NO" sz="1200" b="1" i="0" baseline="0">
                <a:solidFill>
                  <a:schemeClr val="bg1"/>
                </a:solidFill>
              </a:rPr>
              <a:t>grønne</a:t>
            </a:r>
            <a:r>
              <a:rPr lang="en-NO" sz="1200">
                <a:solidFill>
                  <a:schemeClr val="bg1"/>
                </a:solidFill>
              </a:rPr>
              <a:t> taktskiftet</a:t>
            </a:r>
          </a:p>
        </p:txBody>
      </p:sp>
    </p:spTree>
    <p:extLst>
      <p:ext uri="{BB962C8B-B14F-4D97-AF65-F5344CB8AC3E}">
        <p14:creationId xmlns:p14="http://schemas.microsoft.com/office/powerpoint/2010/main" val="4081280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DFF4E3-0BCE-B94F-8FF0-20144C48E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E5A81-C944-2341-8778-B5CDBA8A7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5453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8" r:id="rId2"/>
    <p:sldLayoutId id="2147483689" r:id="rId3"/>
    <p:sldLayoutId id="2147483694" r:id="rId4"/>
    <p:sldLayoutId id="2147483673" r:id="rId5"/>
    <p:sldLayoutId id="2147483699" r:id="rId6"/>
    <p:sldLayoutId id="2147483674" r:id="rId7"/>
    <p:sldLayoutId id="2147483708" r:id="rId8"/>
    <p:sldLayoutId id="2147483681" r:id="rId9"/>
    <p:sldLayoutId id="2147483707" r:id="rId10"/>
    <p:sldLayoutId id="2147483692" r:id="rId11"/>
    <p:sldLayoutId id="2147483685" r:id="rId12"/>
    <p:sldLayoutId id="2147483691" r:id="rId13"/>
    <p:sldLayoutId id="2147483693" r:id="rId14"/>
    <p:sldLayoutId id="2147483686" r:id="rId15"/>
    <p:sldLayoutId id="2147483690" r:id="rId16"/>
    <p:sldLayoutId id="2147483687" r:id="rId17"/>
    <p:sldLayoutId id="2147483709" r:id="rId18"/>
    <p:sldLayoutId id="2147483710" r:id="rId19"/>
    <p:sldLayoutId id="2147483695" r:id="rId20"/>
    <p:sldLayoutId id="2147483702" r:id="rId21"/>
    <p:sldLayoutId id="2147483696" r:id="rId22"/>
    <p:sldLayoutId id="2147483700" r:id="rId23"/>
    <p:sldLayoutId id="2147483701" r:id="rId24"/>
    <p:sldLayoutId id="2147483697" r:id="rId25"/>
    <p:sldLayoutId id="2147483703" r:id="rId26"/>
    <p:sldLayoutId id="2147483698" r:id="rId27"/>
    <p:sldLayoutId id="2147483705" r:id="rId28"/>
    <p:sldLayoutId id="2147483706" r:id="rId29"/>
    <p:sldLayoutId id="2147483704" r:id="rId3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vein.paulsen@statnett.no/Tl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hyperlink" Target="mailto:martin.paulsen@statnett.no/90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64C6BA44-39AA-B54E-0B17-2A3A123C6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02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9108E7-0EC3-EA46-A59A-0EC62EA1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8180" y="-550352"/>
            <a:ext cx="10515600" cy="1420743"/>
          </a:xfrm>
        </p:spPr>
        <p:txBody>
          <a:bodyPr/>
          <a:lstStyle/>
          <a:p>
            <a:r>
              <a:rPr lang="nb-NO">
                <a:solidFill>
                  <a:srgbClr val="002060"/>
                </a:solidFill>
              </a:rPr>
              <a:t>Driftsteknisk møte 2024</a:t>
            </a:r>
            <a:endParaRPr lang="en-NO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57DF8-416E-E54A-ABD5-BF8BFB1FA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260" y="3838091"/>
            <a:ext cx="9738360" cy="2436564"/>
          </a:xfrm>
        </p:spPr>
        <p:txBody>
          <a:bodyPr/>
          <a:lstStyle/>
          <a:p>
            <a:pPr algn="ctr"/>
            <a:r>
              <a:rPr lang="nb-NO" sz="4800">
                <a:solidFill>
                  <a:srgbClr val="92D050"/>
                </a:solidFill>
              </a:rPr>
              <a:t>Sorrisniva Arctic </a:t>
            </a:r>
            <a:r>
              <a:rPr lang="nb-NO" sz="4800" err="1">
                <a:solidFill>
                  <a:srgbClr val="92D050"/>
                </a:solidFill>
              </a:rPr>
              <a:t>Wilderness</a:t>
            </a:r>
            <a:r>
              <a:rPr lang="nb-NO" sz="4800">
                <a:solidFill>
                  <a:srgbClr val="92D050"/>
                </a:solidFill>
              </a:rPr>
              <a:t> </a:t>
            </a:r>
            <a:r>
              <a:rPr lang="nb-NO" sz="4800" err="1">
                <a:solidFill>
                  <a:srgbClr val="92D050"/>
                </a:solidFill>
              </a:rPr>
              <a:t>Lodge</a:t>
            </a:r>
            <a:r>
              <a:rPr lang="nb-NO" sz="4800">
                <a:solidFill>
                  <a:srgbClr val="92D050"/>
                </a:solidFill>
              </a:rPr>
              <a:t>  </a:t>
            </a:r>
          </a:p>
          <a:p>
            <a:pPr algn="ctr"/>
            <a:r>
              <a:rPr lang="nb-NO" sz="4800">
                <a:solidFill>
                  <a:srgbClr val="92D050"/>
                </a:solidFill>
              </a:rPr>
              <a:t>ALTA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5B438BF-7DE7-E21D-38A8-C79ABF2162D8}"/>
              </a:ext>
            </a:extLst>
          </p:cNvPr>
          <p:cNvSpPr txBox="1">
            <a:spLocks/>
          </p:cNvSpPr>
          <p:nvPr/>
        </p:nvSpPr>
        <p:spPr>
          <a:xfrm>
            <a:off x="-3727687" y="5982268"/>
            <a:ext cx="10515600" cy="584775"/>
          </a:xfrm>
          <a:prstGeom prst="rect">
            <a:avLst/>
          </a:prstGeom>
        </p:spPr>
        <p:txBody>
          <a:bodyPr vert="horz" lIns="91440" tIns="45720" rIns="91440" bIns="45720" rtlCol="0" anchor="t" anchorCtr="1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 baseline="0">
                <a:solidFill>
                  <a:schemeClr val="tx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 baseline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 baseline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 baseline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 baseline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3200" b="1">
                <a:solidFill>
                  <a:schemeClr val="bg2">
                    <a:lumMod val="20000"/>
                    <a:lumOff val="80000"/>
                  </a:schemeClr>
                </a:solidFill>
              </a:rPr>
              <a:t>10-11. september</a:t>
            </a:r>
          </a:p>
        </p:txBody>
      </p:sp>
    </p:spTree>
    <p:extLst>
      <p:ext uri="{BB962C8B-B14F-4D97-AF65-F5344CB8AC3E}">
        <p14:creationId xmlns:p14="http://schemas.microsoft.com/office/powerpoint/2010/main" val="4170734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191AC73-4E4F-F775-A3AD-ADD49AE87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606" y="1243170"/>
            <a:ext cx="9554788" cy="353741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nb-NO" sz="4800">
                <a:solidFill>
                  <a:schemeClr val="tx1"/>
                </a:solidFill>
              </a:rPr>
              <a:t>Statnett, Regionsentral Nord har den glede å invitere til driftsteknisk møte i Alta den </a:t>
            </a:r>
          </a:p>
          <a:p>
            <a:pPr marL="0" indent="0">
              <a:buNone/>
            </a:pPr>
            <a:r>
              <a:rPr lang="nb-NO" sz="4800">
                <a:solidFill>
                  <a:schemeClr val="tx1"/>
                </a:solidFill>
              </a:rPr>
              <a:t>10-11 september 2024 (Lunsj til lunsj)</a:t>
            </a:r>
          </a:p>
          <a:p>
            <a:pPr marL="0" indent="0">
              <a:buNone/>
            </a:pPr>
            <a:r>
              <a:rPr lang="nb-NO" sz="4800">
                <a:solidFill>
                  <a:schemeClr val="tx1"/>
                </a:solidFill>
              </a:rPr>
              <a:t>Møtet finner sted på Sorrisniva </a:t>
            </a:r>
            <a:r>
              <a:rPr lang="nb-NO" sz="4800" err="1">
                <a:solidFill>
                  <a:schemeClr val="tx1"/>
                </a:solidFill>
              </a:rPr>
              <a:t>Wilderness</a:t>
            </a:r>
            <a:r>
              <a:rPr lang="nb-NO" sz="4800">
                <a:solidFill>
                  <a:schemeClr val="tx1"/>
                </a:solidFill>
              </a:rPr>
              <a:t> </a:t>
            </a:r>
            <a:r>
              <a:rPr lang="nb-NO" sz="4800" err="1">
                <a:solidFill>
                  <a:schemeClr val="tx1"/>
                </a:solidFill>
              </a:rPr>
              <a:t>Lodge</a:t>
            </a:r>
            <a:endParaRPr lang="nb-NO" sz="48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b-NO" sz="4800" b="1">
                <a:solidFill>
                  <a:srgbClr val="C00000"/>
                </a:solidFill>
              </a:rPr>
              <a:t>Vi har satt 15 august som påmeldingsfrist for selve møtet. </a:t>
            </a:r>
          </a:p>
          <a:p>
            <a:pPr marL="0" indent="0">
              <a:buNone/>
            </a:pPr>
            <a:r>
              <a:rPr lang="nb-NO" sz="4800" b="1">
                <a:solidFill>
                  <a:srgbClr val="C00000"/>
                </a:solidFill>
              </a:rPr>
              <a:t>(Det vil bli tilsendt egen link med påmelding fra alle som har registrert seg på Statnetts hjemmeside)</a:t>
            </a:r>
          </a:p>
          <a:p>
            <a:pPr marL="0" indent="0">
              <a:buNone/>
            </a:pPr>
            <a:r>
              <a:rPr lang="nb-NO" sz="4800">
                <a:solidFill>
                  <a:schemeClr val="tx1"/>
                </a:solidFill>
              </a:rPr>
              <a:t>Statnett fakturerer deltakeravgift som inkluderer lunsj begge dager</a:t>
            </a:r>
            <a:r>
              <a:rPr lang="nb-NO" sz="4800"/>
              <a:t>,</a:t>
            </a:r>
            <a:r>
              <a:rPr lang="nb-NO" sz="4800">
                <a:solidFill>
                  <a:schemeClr val="tx1"/>
                </a:solidFill>
              </a:rPr>
              <a:t> samt middag på kvelden. </a:t>
            </a:r>
            <a:r>
              <a:rPr lang="nb-NO" sz="4800">
                <a:solidFill>
                  <a:schemeClr val="tx1"/>
                </a:solidFill>
                <a:sym typeface="Wingdings" pitchFamily="2" charset="2"/>
              </a:rPr>
              <a:t>Håper du/dere har anledning til å stille .</a:t>
            </a:r>
          </a:p>
          <a:p>
            <a:pPr marL="0" indent="0">
              <a:buNone/>
            </a:pPr>
            <a:r>
              <a:rPr lang="nb-NO" sz="4800">
                <a:solidFill>
                  <a:schemeClr val="tx1"/>
                </a:solidFill>
              </a:rPr>
              <a:t>Deltakeravgift kr 3000,-  </a:t>
            </a:r>
            <a:r>
              <a:rPr lang="nb-NO" sz="4800" err="1">
                <a:solidFill>
                  <a:schemeClr val="tx1"/>
                </a:solidFill>
              </a:rPr>
              <a:t>eks.mva</a:t>
            </a:r>
            <a:r>
              <a:rPr lang="nb-NO" sz="4800">
                <a:solidFill>
                  <a:schemeClr val="tx1"/>
                </a:solidFill>
              </a:rPr>
              <a:t> pr person. (</a:t>
            </a:r>
            <a:r>
              <a:rPr lang="nb-NO" sz="4800" err="1">
                <a:solidFill>
                  <a:schemeClr val="tx1"/>
                </a:solidFill>
              </a:rPr>
              <a:t>Fakturereres</a:t>
            </a:r>
            <a:r>
              <a:rPr lang="nb-NO" sz="4800">
                <a:solidFill>
                  <a:schemeClr val="tx1"/>
                </a:solidFill>
              </a:rPr>
              <a:t> i etterkant)</a:t>
            </a:r>
            <a:endParaRPr lang="nb-NO" sz="4800">
              <a:solidFill>
                <a:schemeClr val="tx1"/>
              </a:solidFill>
              <a:sym typeface="Wingdings" pitchFamily="2" charset="2"/>
            </a:endParaRPr>
          </a:p>
          <a:p>
            <a:pPr marL="0" indent="0">
              <a:buNone/>
            </a:pPr>
            <a:r>
              <a:rPr lang="nb-NO" sz="4800" b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Overnatting: Vi har vært så heldige at vi har fått booket rom i Sorrisniva til svært hyggelige priser. Grunnet begrenset kapasitet, vil derfor de som har mulighet for å dele rom bli prioritert rom i Sorrisniva. Vi har også fått tilgang til noen hytter og rom hos </a:t>
            </a:r>
            <a:r>
              <a:rPr lang="nb-NO" sz="4800" b="1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Trasti</a:t>
            </a:r>
            <a:r>
              <a:rPr lang="nb-NO" sz="4800" b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og Trine, som er en annen reiselivsdestinasjon som ligger litt lenger ned i Altaelva inne i vakker furuskog. Her vil man få eget rom om ønskelig. De siste påmeldte vil bli innlosjert i Alta sentrum</a:t>
            </a:r>
            <a:r>
              <a:rPr lang="nb-NO" sz="4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nb-NO" sz="4800">
                <a:solidFill>
                  <a:schemeClr val="tx1"/>
                </a:solidFill>
                <a:sym typeface="Wingdings" pitchFamily="2" charset="2"/>
              </a:rPr>
              <a:t>NB! Legg merke til at det på dag</a:t>
            </a:r>
            <a:r>
              <a:rPr lang="nb-NO" sz="4800">
                <a:sym typeface="Wingdings" pitchFamily="2" charset="2"/>
              </a:rPr>
              <a:t> 2, 11 september, er lagt opp til felles frokost på Sorrisniva </a:t>
            </a:r>
            <a:r>
              <a:rPr lang="nb-NO" sz="4800" err="1">
                <a:sym typeface="Wingdings" pitchFamily="2" charset="2"/>
              </a:rPr>
              <a:t>Wilderness</a:t>
            </a:r>
            <a:r>
              <a:rPr lang="nb-NO" sz="4800">
                <a:sym typeface="Wingdings" pitchFamily="2" charset="2"/>
              </a:rPr>
              <a:t> </a:t>
            </a:r>
            <a:r>
              <a:rPr lang="nb-NO" sz="4800" err="1">
                <a:sym typeface="Wingdings" pitchFamily="2" charset="2"/>
              </a:rPr>
              <a:t>Lodge</a:t>
            </a:r>
            <a:r>
              <a:rPr lang="nb-NO" sz="4800">
                <a:sym typeface="Wingdings" pitchFamily="2" charset="2"/>
              </a:rPr>
              <a:t>. Da kan vi nyte utsikten over Altaelva på en av de flotteste tider av året .</a:t>
            </a:r>
            <a:endParaRPr lang="nb-NO" sz="4800">
              <a:solidFill>
                <a:schemeClr val="tx1"/>
              </a:solidFill>
              <a:sym typeface="Wingdings" pitchFamily="2" charset="2"/>
            </a:endParaRPr>
          </a:p>
          <a:p>
            <a:pPr marL="0" indent="0">
              <a:buNone/>
            </a:pPr>
            <a:r>
              <a:rPr lang="nb-NO" sz="4800">
                <a:solidFill>
                  <a:schemeClr val="tx1"/>
                </a:solidFill>
              </a:rPr>
              <a:t>For  spørsmål ta kontakt med:  Svein Roger Paulsen, </a:t>
            </a:r>
            <a:r>
              <a:rPr lang="nb-NO" sz="4800">
                <a:solidFill>
                  <a:schemeClr val="tx1"/>
                </a:solidFill>
                <a:hlinkClick r:id="rId3"/>
              </a:rPr>
              <a:t>svein.paulsen@statnett.no/</a:t>
            </a:r>
            <a:r>
              <a:rPr lang="nb-NO" sz="4800" err="1">
                <a:solidFill>
                  <a:schemeClr val="tx1"/>
                </a:solidFill>
                <a:hlinkClick r:id="rId3"/>
              </a:rPr>
              <a:t>Tlf</a:t>
            </a:r>
            <a:r>
              <a:rPr lang="nb-NO" sz="4800">
                <a:solidFill>
                  <a:schemeClr val="tx1"/>
                </a:solidFill>
              </a:rPr>
              <a:t> 90 66 53 95 </a:t>
            </a:r>
          </a:p>
          <a:p>
            <a:pPr marL="0" indent="0">
              <a:buNone/>
            </a:pPr>
            <a:r>
              <a:rPr lang="nb-NO" sz="4800"/>
              <a:t>		  Martin Paulsen, </a:t>
            </a:r>
            <a:r>
              <a:rPr lang="nb-NO" sz="4800">
                <a:hlinkClick r:id="rId4"/>
              </a:rPr>
              <a:t>martin.paulsen@statnett.no/90</a:t>
            </a:r>
            <a:r>
              <a:rPr lang="nb-NO" sz="4800"/>
              <a:t> 40 85 72</a:t>
            </a:r>
            <a:endParaRPr lang="nb-NO" sz="48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b-NO" sz="2400">
                <a:solidFill>
                  <a:schemeClr val="tx1"/>
                </a:solidFill>
              </a:rPr>
              <a:t>	</a:t>
            </a:r>
            <a:r>
              <a:rPr lang="nb-NO" sz="1200"/>
              <a:t>    </a:t>
            </a:r>
            <a:r>
              <a:rPr lang="nb-NO" sz="2400">
                <a:solidFill>
                  <a:schemeClr val="tx1"/>
                </a:solidFill>
              </a:rPr>
              <a:t>		</a:t>
            </a:r>
          </a:p>
          <a:p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2ADEE8F-B6E8-0D28-D534-8B8F34B4E948}"/>
              </a:ext>
            </a:extLst>
          </p:cNvPr>
          <p:cNvSpPr/>
          <p:nvPr/>
        </p:nvSpPr>
        <p:spPr>
          <a:xfrm>
            <a:off x="-1222522" y="535284"/>
            <a:ext cx="131478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40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  <a:latin typeface="Aptos Black" panose="020F0502020204030204" pitchFamily="34" charset="0"/>
              </a:rPr>
              <a:t>Invitasjon driftsteknisk møte i Alta</a:t>
            </a:r>
          </a:p>
        </p:txBody>
      </p:sp>
    </p:spTree>
    <p:extLst>
      <p:ext uri="{BB962C8B-B14F-4D97-AF65-F5344CB8AC3E}">
        <p14:creationId xmlns:p14="http://schemas.microsoft.com/office/powerpoint/2010/main" val="3900273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93AA63-4D52-5DBD-ED63-EF6CADAD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D3CEE5-D445-E635-4174-AE2E77FA89E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6" name="Tabell 6">
            <a:extLst>
              <a:ext uri="{FF2B5EF4-FFF2-40B4-BE49-F238E27FC236}">
                <a16:creationId xmlns:a16="http://schemas.microsoft.com/office/drawing/2014/main" id="{DF01D829-161D-7006-270B-4B372067F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411637"/>
              </p:ext>
            </p:extLst>
          </p:nvPr>
        </p:nvGraphicFramePr>
        <p:xfrm>
          <a:off x="621632" y="306043"/>
          <a:ext cx="10948736" cy="5723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517">
                  <a:extLst>
                    <a:ext uri="{9D8B030D-6E8A-4147-A177-3AD203B41FA5}">
                      <a16:colId xmlns:a16="http://schemas.microsoft.com/office/drawing/2014/main" val="1936892075"/>
                    </a:ext>
                  </a:extLst>
                </a:gridCol>
                <a:gridCol w="5510463">
                  <a:extLst>
                    <a:ext uri="{9D8B030D-6E8A-4147-A177-3AD203B41FA5}">
                      <a16:colId xmlns:a16="http://schemas.microsoft.com/office/drawing/2014/main" val="1258794221"/>
                    </a:ext>
                  </a:extLst>
                </a:gridCol>
                <a:gridCol w="4098756">
                  <a:extLst>
                    <a:ext uri="{9D8B030D-6E8A-4147-A177-3AD203B41FA5}">
                      <a16:colId xmlns:a16="http://schemas.microsoft.com/office/drawing/2014/main" val="277064713"/>
                    </a:ext>
                  </a:extLst>
                </a:gridCol>
              </a:tblGrid>
              <a:tr h="655334">
                <a:tc gridSpan="3">
                  <a:txBody>
                    <a:bodyPr/>
                    <a:lstStyle/>
                    <a:p>
                      <a:pPr algn="ctr"/>
                      <a:r>
                        <a:rPr lang="nb-NO" sz="3200"/>
                        <a:t>AGENDA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233139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nb-NO" sz="1600"/>
                        <a:t>Tidspunkter</a:t>
                      </a:r>
                    </a:p>
                  </a:txBody>
                  <a:tcPr>
                    <a:solidFill>
                      <a:srgbClr val="7CE11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DEL I – Tirsdag 10 september</a:t>
                      </a:r>
                    </a:p>
                  </a:txBody>
                  <a:tcPr>
                    <a:solidFill>
                      <a:srgbClr val="7CE11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Ansvarlig</a:t>
                      </a:r>
                    </a:p>
                  </a:txBody>
                  <a:tcPr>
                    <a:solidFill>
                      <a:srgbClr val="7CE1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633705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nb-NO" sz="1600"/>
                        <a:t>12:00 – 13:00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Lunsj – registrering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93527"/>
                  </a:ext>
                </a:extLst>
              </a:tr>
              <a:tr h="355726">
                <a:tc>
                  <a:txBody>
                    <a:bodyPr/>
                    <a:lstStyle/>
                    <a:p>
                      <a:r>
                        <a:rPr lang="nb-NO" sz="1600"/>
                        <a:t>13:00 – 13:15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Velkommen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Svein Roger og Martin, Regionsentral Nord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914244"/>
                  </a:ext>
                </a:extLst>
              </a:tr>
              <a:tr h="354122">
                <a:tc>
                  <a:txBody>
                    <a:bodyPr/>
                    <a:lstStyle/>
                    <a:p>
                      <a:r>
                        <a:rPr lang="nb-NO" sz="1600"/>
                        <a:t>13:15 – 13:45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Regionsentralen - Oppsummering av året som gikk</a:t>
                      </a:r>
                      <a:endParaRPr lang="nb-NO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Bjarne </a:t>
                      </a:r>
                      <a:r>
                        <a:rPr lang="nb-NO" sz="1600" err="1"/>
                        <a:t>Sætrum</a:t>
                      </a:r>
                      <a:r>
                        <a:rPr lang="nb-NO" sz="1600"/>
                        <a:t>, Leder </a:t>
                      </a:r>
                      <a:r>
                        <a:rPr lang="nb-NO" sz="1600" err="1"/>
                        <a:t>Regionsentral</a:t>
                      </a:r>
                      <a:r>
                        <a:rPr lang="nb-NO" sz="1600"/>
                        <a:t> Nord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056822"/>
                  </a:ext>
                </a:extLst>
              </a:tr>
              <a:tr h="340347">
                <a:tc>
                  <a:txBody>
                    <a:bodyPr/>
                    <a:lstStyle/>
                    <a:p>
                      <a:r>
                        <a:rPr lang="nb-NO" sz="1600"/>
                        <a:t>13:45 – 14:15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Landssentralen – Utfordringer i året</a:t>
                      </a:r>
                      <a:r>
                        <a:rPr lang="nb-NO" sz="160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som gikk</a:t>
                      </a:r>
                      <a:endParaRPr lang="nb-NO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Teams møte, Landssentralen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846193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nb-NO" sz="1600"/>
                        <a:t>14:15 – 14:30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Kaffepause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847889"/>
                  </a:ext>
                </a:extLst>
              </a:tr>
              <a:tr h="406015">
                <a:tc>
                  <a:txBody>
                    <a:bodyPr/>
                    <a:lstStyle/>
                    <a:p>
                      <a:r>
                        <a:rPr lang="nb-NO" sz="1600"/>
                        <a:t>14:45 – 15:15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Sikring i grensesnitt mellom anleggseiere (LOTO). Et samarbeid mellom Statnett og Statkraft.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Tor Gunnar Evensen, Statkraft/Endre Johan Hoel, Statnett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16687"/>
                  </a:ext>
                </a:extLst>
              </a:tr>
              <a:tr h="360156">
                <a:tc>
                  <a:txBody>
                    <a:bodyPr/>
                    <a:lstStyle/>
                    <a:p>
                      <a:r>
                        <a:rPr lang="nb-NO" sz="1600"/>
                        <a:t>15:15 – 15:45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Daglig elsikkerhet ved </a:t>
                      </a:r>
                      <a:r>
                        <a:rPr lang="nb-NO" sz="1600" b="0" i="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regionsentral</a:t>
                      </a:r>
                      <a:r>
                        <a:rPr lang="nb-NO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nord.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Svein Roger Paulsen/Martin Paulsen, </a:t>
                      </a:r>
                      <a:r>
                        <a:rPr lang="nb-NO" sz="1600" err="1"/>
                        <a:t>Regionsental</a:t>
                      </a:r>
                      <a:r>
                        <a:rPr lang="nb-NO" sz="1600"/>
                        <a:t> Nord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422038"/>
                  </a:ext>
                </a:extLst>
              </a:tr>
              <a:tr h="360156">
                <a:tc>
                  <a:txBody>
                    <a:bodyPr/>
                    <a:lstStyle/>
                    <a:p>
                      <a:r>
                        <a:rPr lang="nb-NO" sz="1600"/>
                        <a:t>15:45 – 16:00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err="1"/>
                        <a:t>Kaffepause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32249"/>
                  </a:ext>
                </a:extLst>
              </a:tr>
              <a:tr h="368968">
                <a:tc>
                  <a:txBody>
                    <a:bodyPr/>
                    <a:lstStyle/>
                    <a:p>
                      <a:r>
                        <a:rPr lang="nb-NO" sz="1600"/>
                        <a:t>16:00 – 16:50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Utfordringer i året som gikk.</a:t>
                      </a:r>
                      <a:endParaRPr lang="nb-NO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Jørn Schaug Pettersen, Statnett, Feilanalyse og Leveringskvalitet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558559"/>
                  </a:ext>
                </a:extLst>
              </a:tr>
              <a:tr h="320842">
                <a:tc>
                  <a:txBody>
                    <a:bodyPr/>
                    <a:lstStyle/>
                    <a:p>
                      <a:r>
                        <a:rPr lang="nb-NO" sz="1600"/>
                        <a:t>16:50 – 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err="1"/>
                        <a:t>Oppsummering</a:t>
                      </a:r>
                      <a:r>
                        <a:rPr lang="en-US" sz="1600"/>
                        <a:t> av </a:t>
                      </a:r>
                      <a:r>
                        <a:rPr lang="en-US" sz="1600" err="1"/>
                        <a:t>dagen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Svein Roger og Martin Paulsen, Regionsentral Nord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942544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nb-NO" sz="1600"/>
                        <a:t>19:00 – 22:00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Middag </a:t>
                      </a:r>
                      <a:r>
                        <a:rPr lang="en-US" sz="1600" err="1"/>
                        <a:t>og</a:t>
                      </a:r>
                      <a:r>
                        <a:rPr lang="en-US" sz="1600"/>
                        <a:t> </a:t>
                      </a:r>
                      <a:r>
                        <a:rPr lang="en-US" sz="1600" err="1"/>
                        <a:t>sosialt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535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4262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C7B9313C-705B-31D0-0524-80E3985334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6" name="Tabell 6">
            <a:extLst>
              <a:ext uri="{FF2B5EF4-FFF2-40B4-BE49-F238E27FC236}">
                <a16:creationId xmlns:a16="http://schemas.microsoft.com/office/drawing/2014/main" id="{DF01D829-161D-7006-270B-4B372067F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47222"/>
              </p:ext>
            </p:extLst>
          </p:nvPr>
        </p:nvGraphicFramePr>
        <p:xfrm>
          <a:off x="630315" y="1191112"/>
          <a:ext cx="11064379" cy="4172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787">
                  <a:extLst>
                    <a:ext uri="{9D8B030D-6E8A-4147-A177-3AD203B41FA5}">
                      <a16:colId xmlns:a16="http://schemas.microsoft.com/office/drawing/2014/main" val="1936892075"/>
                    </a:ext>
                  </a:extLst>
                </a:gridCol>
                <a:gridCol w="4005656">
                  <a:extLst>
                    <a:ext uri="{9D8B030D-6E8A-4147-A177-3AD203B41FA5}">
                      <a16:colId xmlns:a16="http://schemas.microsoft.com/office/drawing/2014/main" val="1258794221"/>
                    </a:ext>
                  </a:extLst>
                </a:gridCol>
                <a:gridCol w="5309936">
                  <a:extLst>
                    <a:ext uri="{9D8B030D-6E8A-4147-A177-3AD203B41FA5}">
                      <a16:colId xmlns:a16="http://schemas.microsoft.com/office/drawing/2014/main" val="277064713"/>
                    </a:ext>
                  </a:extLst>
                </a:gridCol>
              </a:tblGrid>
              <a:tr h="655334">
                <a:tc gridSpan="3">
                  <a:txBody>
                    <a:bodyPr/>
                    <a:lstStyle/>
                    <a:p>
                      <a:pPr algn="ctr"/>
                      <a:r>
                        <a:rPr lang="nb-NO" sz="3200"/>
                        <a:t>AGENDA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233139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nb-NO" sz="1600"/>
                        <a:t>Tidspunkter</a:t>
                      </a:r>
                    </a:p>
                  </a:txBody>
                  <a:tcPr>
                    <a:solidFill>
                      <a:srgbClr val="7CE11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DEL II – Onsdag 11 september</a:t>
                      </a:r>
                    </a:p>
                  </a:txBody>
                  <a:tcPr>
                    <a:solidFill>
                      <a:srgbClr val="7CE11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Ansvarlig</a:t>
                      </a:r>
                    </a:p>
                  </a:txBody>
                  <a:tcPr>
                    <a:solidFill>
                      <a:srgbClr val="7CE1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633705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nb-NO" sz="1600"/>
                        <a:t>09:00 – 10:00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Driftsforstyrrelser i Nord Norge januar – februar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Bjarne Sætrum (</a:t>
                      </a:r>
                      <a:r>
                        <a:rPr lang="nb-NO" sz="1600" err="1"/>
                        <a:t>Evt</a:t>
                      </a:r>
                      <a:r>
                        <a:rPr lang="nb-NO" sz="1600"/>
                        <a:t> en av operatørene ved Regionsentral Nord), Vidar Solbakken, Nora Nett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93527"/>
                  </a:ext>
                </a:extLst>
              </a:tr>
              <a:tr h="354531">
                <a:tc>
                  <a:txBody>
                    <a:bodyPr/>
                    <a:lstStyle/>
                    <a:p>
                      <a:r>
                        <a:rPr lang="nb-NO" sz="1600" dirty="0"/>
                        <a:t>10:00 – 10:15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Kaffepause (Utsjekking)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914244"/>
                  </a:ext>
                </a:extLst>
              </a:tr>
              <a:tr h="354122">
                <a:tc>
                  <a:txBody>
                    <a:bodyPr/>
                    <a:lstStyle/>
                    <a:p>
                      <a:r>
                        <a:rPr lang="nb-NO" sz="1600"/>
                        <a:t>10:15 – 11:00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Ekstern foreleser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056822"/>
                  </a:ext>
                </a:extLst>
              </a:tr>
              <a:tr h="340347">
                <a:tc>
                  <a:txBody>
                    <a:bodyPr/>
                    <a:lstStyle/>
                    <a:p>
                      <a:r>
                        <a:rPr lang="nb-NO" sz="1600"/>
                        <a:t>11:00 – 11:45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Driftsstansplanlegging</a:t>
                      </a:r>
                      <a:endParaRPr lang="nb-NO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Anders Grønstvedt, Statnett Driftsplanlegging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846193"/>
                  </a:ext>
                </a:extLst>
              </a:tr>
              <a:tr h="306549">
                <a:tc>
                  <a:txBody>
                    <a:bodyPr/>
                    <a:lstStyle/>
                    <a:p>
                      <a:r>
                        <a:rPr lang="nb-NO" sz="1600"/>
                        <a:t>11:45 – 12:00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/>
                        <a:t>Oppsummering / avslutning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/>
                        <a:t>Svein Roger Paulsen og Martin Paulsen, Regionsentral Nord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847889"/>
                  </a:ext>
                </a:extLst>
              </a:tr>
              <a:tr h="406015">
                <a:tc>
                  <a:txBody>
                    <a:bodyPr/>
                    <a:lstStyle/>
                    <a:p>
                      <a:r>
                        <a:rPr lang="nb-NO" sz="1600"/>
                        <a:t>12:00 – 13:00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Lunsj / avreise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16687"/>
                  </a:ext>
                </a:extLst>
              </a:tr>
              <a:tr h="406015">
                <a:tc>
                  <a:txBody>
                    <a:bodyPr/>
                    <a:lstStyle/>
                    <a:p>
                      <a:r>
                        <a:rPr lang="nb-NO" sz="1600"/>
                        <a:t>13:00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err="1"/>
                        <a:t>Bussavgang</a:t>
                      </a:r>
                      <a:r>
                        <a:rPr lang="en-US" sz="1600"/>
                        <a:t> Alta </a:t>
                      </a:r>
                      <a:r>
                        <a:rPr lang="en-US" sz="1600" err="1"/>
                        <a:t>Sentrum</a:t>
                      </a:r>
                      <a:r>
                        <a:rPr lang="en-US" sz="1600"/>
                        <a:t>/Alta </a:t>
                      </a:r>
                      <a:r>
                        <a:rPr lang="en-US" sz="1600" err="1"/>
                        <a:t>Lufthavn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76354"/>
                  </a:ext>
                </a:extLst>
              </a:tr>
              <a:tr h="406015"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502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8740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Custom 1">
      <a:dk1>
        <a:srgbClr val="10374D"/>
      </a:dk1>
      <a:lt1>
        <a:srgbClr val="FFFFFF"/>
      </a:lt1>
      <a:dk2>
        <a:srgbClr val="015571"/>
      </a:dk2>
      <a:lt2>
        <a:srgbClr val="71D6E0"/>
      </a:lt2>
      <a:accent1>
        <a:srgbClr val="7CE11E"/>
      </a:accent1>
      <a:accent2>
        <a:srgbClr val="69C805"/>
      </a:accent2>
      <a:accent3>
        <a:srgbClr val="00ABC5"/>
      </a:accent3>
      <a:accent4>
        <a:srgbClr val="008AA1"/>
      </a:accent4>
      <a:accent5>
        <a:srgbClr val="F1D5C2"/>
      </a:accent5>
      <a:accent6>
        <a:srgbClr val="F88F8B"/>
      </a:accent6>
      <a:hlink>
        <a:srgbClr val="003B6D"/>
      </a:hlink>
      <a:folHlink>
        <a:srgbClr val="8B9EC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C0705192-1862-47E2-B1C4-B2C08324775A}" vid="{522CD949-BD09-4F4E-ABF0-09943B90ED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8183bd8-f888-475b-84fd-5752b43adaf3" xsi:nil="true"/>
    <Sensitivity xmlns="4b02223f-79db-47c0-b5e8-5ec0321a0115" xsi:nil="true"/>
    <lcf76f155ced4ddcb4097134ff3c332f xmlns="bfa2374d-e02a-494f-9272-faaf6ea3577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CC7C47171FA04D9BE783EAFDD318D1" ma:contentTypeVersion="22" ma:contentTypeDescription="Create a new document." ma:contentTypeScope="" ma:versionID="6f5197fabb2a4573d1faf287f44fbf7e">
  <xsd:schema xmlns:xsd="http://www.w3.org/2001/XMLSchema" xmlns:xs="http://www.w3.org/2001/XMLSchema" xmlns:p="http://schemas.microsoft.com/office/2006/metadata/properties" xmlns:ns2="b8183bd8-f888-475b-84fd-5752b43adaf3" xmlns:ns3="4b02223f-79db-47c0-b5e8-5ec0321a0115" xmlns:ns4="bfa2374d-e02a-494f-9272-faaf6ea3577b" targetNamespace="http://schemas.microsoft.com/office/2006/metadata/properties" ma:root="true" ma:fieldsID="0332a3219dcdb82638c6446dadf0b6f3" ns2:_="" ns3:_="" ns4:_="">
    <xsd:import namespace="b8183bd8-f888-475b-84fd-5752b43adaf3"/>
    <xsd:import namespace="4b02223f-79db-47c0-b5e8-5ec0321a0115"/>
    <xsd:import namespace="bfa2374d-e02a-494f-9272-faaf6ea3577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ensitivity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2:TaxCatchAll" minOccurs="0"/>
                <xsd:element ref="ns4:lcf76f155ced4ddcb4097134ff3c332f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183bd8-f888-475b-84fd-5752b43adaf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b1d1a63-cb20-49d8-80d1-5c2592ebf726}" ma:internalName="TaxCatchAll" ma:showField="CatchAllData" ma:web="b8183bd8-f888-475b-84fd-5752b43ada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02223f-79db-47c0-b5e8-5ec0321a0115" elementFormDefault="qualified">
    <xsd:import namespace="http://schemas.microsoft.com/office/2006/documentManagement/types"/>
    <xsd:import namespace="http://schemas.microsoft.com/office/infopath/2007/PartnerControls"/>
    <xsd:element name="Sensitivity" ma:index="11" nillable="true" ma:displayName="Verdivurdering" ma:format="Dropdown" ma:internalName="Sensitivity">
      <xsd:simpleType>
        <xsd:restriction base="dms:Choice">
          <xsd:enumeration value="Statnett åpen"/>
          <xsd:enumeration value="Statnett intern"/>
          <xsd:enumeration value="Statnett konfidensiell"/>
          <xsd:enumeration value="Statnett sensitiv"/>
          <xsd:enumeration value="Statnett sensitiv Kraftsensitiv"/>
          <xsd:enumeration value="Statnett sensitiv -(EN) Sensitive energy data"/>
          <xsd:enumeration value="Statnett sensitiv Markedssensitiv"/>
          <xsd:enumeration value="Statnett sensitiv -(EN) Sensitive market data"/>
          <xsd:enumeration value="Statnett sensitiv Sensitive personopplysninger"/>
          <xsd:enumeration value="Statnett sensitiv -(EN) Sensitive personal data"/>
          <xsd:enumeration value="Annet"/>
          <xsd:enumeration value="Annet Ikke Statnett-informasjon"/>
          <xsd:enumeration value="Annet Ikke jobbrelater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2374d-e02a-494f-9272-faaf6ea357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a8cafb89-d1b3-4155-81e5-ef749a9dca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22DCF54-7F11-4B6B-AA36-16F6309A6C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976557-0FDA-4849-9AF2-1EBB9C34D82C}">
  <ds:schemaRefs>
    <ds:schemaRef ds:uri="e45deec9-c6cd-4c9a-a6a7-002bfbb4a20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5908C36-5B9C-48AF-94A3-35B12867D53C}"/>
</file>

<file path=customXml/itemProps4.xml><?xml version="1.0" encoding="utf-8"?>
<ds:datastoreItem xmlns:ds="http://schemas.openxmlformats.org/officeDocument/2006/customXml" ds:itemID="{DDCA8B20-8C74-497A-B8B2-8CC84F665ECA}"/>
</file>

<file path=docProps/app.xml><?xml version="1.0" encoding="utf-8"?>
<Properties xmlns="http://schemas.openxmlformats.org/officeDocument/2006/extended-properties" xmlns:vt="http://schemas.openxmlformats.org/officeDocument/2006/docPropsVTypes">
  <Template>Statnett konseptmal Det grønne skiftet</Template>
  <TotalTime>13</TotalTime>
  <Words>529</Words>
  <Application>Microsoft Office PowerPoint</Application>
  <PresentationFormat>Widescreen</PresentationFormat>
  <Paragraphs>72</Paragraphs>
  <Slides>4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</vt:i4>
      </vt:variant>
    </vt:vector>
  </HeadingPairs>
  <TitlesOfParts>
    <vt:vector size="9" baseType="lpstr">
      <vt:lpstr>Aptos Black</vt:lpstr>
      <vt:lpstr>Arial</vt:lpstr>
      <vt:lpstr>Calibri</vt:lpstr>
      <vt:lpstr>Calibri Light</vt:lpstr>
      <vt:lpstr>Office-tema</vt:lpstr>
      <vt:lpstr>Driftsteknisk møte 2024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Driftsteknisk møte 2023</dc:title>
  <dc:creator>Martin Paulsen</dc:creator>
  <cp:lastModifiedBy>Svein Roger Paulsen</cp:lastModifiedBy>
  <cp:revision>1</cp:revision>
  <dcterms:created xsi:type="dcterms:W3CDTF">2023-08-25T06:49:42Z</dcterms:created>
  <dcterms:modified xsi:type="dcterms:W3CDTF">2024-07-05T09:28:17Z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5b74f4c-7570-4ac9-8413-c450456f7dc6_Enabled">
    <vt:lpwstr>true</vt:lpwstr>
  </property>
  <property fmtid="{D5CDD505-2E9C-101B-9397-08002B2CF9AE}" pid="3" name="MSIP_Label_55b74f4c-7570-4ac9-8413-c450456f7dc6_SetDate">
    <vt:lpwstr>2022-10-31T08:28:22Z</vt:lpwstr>
  </property>
  <property fmtid="{D5CDD505-2E9C-101B-9397-08002B2CF9AE}" pid="4" name="MSIP_Label_55b74f4c-7570-4ac9-8413-c450456f7dc6_Method">
    <vt:lpwstr>Privileged</vt:lpwstr>
  </property>
  <property fmtid="{D5CDD505-2E9C-101B-9397-08002B2CF9AE}" pid="5" name="MSIP_Label_55b74f4c-7570-4ac9-8413-c450456f7dc6_Name">
    <vt:lpwstr>Statnett intern_0</vt:lpwstr>
  </property>
  <property fmtid="{D5CDD505-2E9C-101B-9397-08002B2CF9AE}" pid="6" name="MSIP_Label_55b74f4c-7570-4ac9-8413-c450456f7dc6_SiteId">
    <vt:lpwstr>a8d61462-f252-44b2-bf6a-d7231960c041</vt:lpwstr>
  </property>
  <property fmtid="{D5CDD505-2E9C-101B-9397-08002B2CF9AE}" pid="7" name="MSIP_Label_55b74f4c-7570-4ac9-8413-c450456f7dc6_ActionId">
    <vt:lpwstr>ca600fa3-1130-4304-85a7-782a256640be</vt:lpwstr>
  </property>
  <property fmtid="{D5CDD505-2E9C-101B-9397-08002B2CF9AE}" pid="8" name="MSIP_Label_55b74f4c-7570-4ac9-8413-c450456f7dc6_ContentBits">
    <vt:lpwstr>0</vt:lpwstr>
  </property>
  <property fmtid="{D5CDD505-2E9C-101B-9397-08002B2CF9AE}" pid="9" name="ContentTypeId">
    <vt:lpwstr>0x01010017CC7C47171FA04D9BE783EAFDD318D1</vt:lpwstr>
  </property>
</Properties>
</file>