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4" r:id="rId3"/>
    <p:sldId id="265" r:id="rId4"/>
    <p:sldId id="270" r:id="rId5"/>
    <p:sldId id="268" r:id="rId6"/>
    <p:sldId id="266" r:id="rId7"/>
    <p:sldId id="267" r:id="rId8"/>
    <p:sldId id="269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iddels stil 2 - uthev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76663" autoAdjust="0"/>
  </p:normalViewPr>
  <p:slideViewPr>
    <p:cSldViewPr snapToGrid="0">
      <p:cViewPr varScale="1">
        <p:scale>
          <a:sx n="105" d="100"/>
          <a:sy n="105" d="100"/>
        </p:scale>
        <p:origin x="7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65D6A-110B-40FB-8271-0EA346620883}" type="datetimeFigureOut">
              <a:rPr lang="nb-NO" smtClean="0"/>
              <a:t>19.12.2017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B53BB-FDD0-437A-A97F-9004DCD634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8724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err="1" smtClean="0"/>
              <a:t>Guidance</a:t>
            </a:r>
            <a:r>
              <a:rPr lang="nb-NO" baseline="0" dirty="0" smtClean="0"/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baseline="0" dirty="0" smtClean="0"/>
              <a:t>Project description: This is </a:t>
            </a:r>
            <a:r>
              <a:rPr lang="nb-NO" baseline="0" dirty="0" err="1" smtClean="0"/>
              <a:t>fixed</a:t>
            </a:r>
            <a:r>
              <a:rPr lang="nb-NO" baseline="0" dirty="0" smtClean="0"/>
              <a:t> and </a:t>
            </a:r>
            <a:r>
              <a:rPr lang="nb-NO" baseline="0" dirty="0" err="1" smtClean="0"/>
              <a:t>should</a:t>
            </a:r>
            <a:r>
              <a:rPr lang="nb-NO" baseline="0" dirty="0" smtClean="0"/>
              <a:t> not be </a:t>
            </a:r>
            <a:r>
              <a:rPr lang="nb-NO" baseline="0" dirty="0" err="1" smtClean="0"/>
              <a:t>changed</a:t>
            </a:r>
            <a:endParaRPr lang="nb-NO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baseline="0" dirty="0" smtClean="0"/>
              <a:t>Project name: </a:t>
            </a:r>
            <a:r>
              <a:rPr lang="nb-NO" baseline="0" dirty="0" err="1" smtClean="0"/>
              <a:t>Insert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name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project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baseline="0" dirty="0" smtClean="0"/>
              <a:t>Project Manager: </a:t>
            </a:r>
            <a:r>
              <a:rPr lang="en-US" baseline="0" dirty="0" smtClean="0">
                <a:effectLst/>
              </a:rPr>
              <a:t>Insert the organization responsible for the project</a:t>
            </a:r>
            <a:endParaRPr lang="en-US" dirty="0" smtClean="0">
              <a:effectLst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baseline="0" dirty="0" smtClean="0"/>
              <a:t>Statnett: </a:t>
            </a:r>
            <a:r>
              <a:rPr lang="en-US" dirty="0" smtClean="0">
                <a:effectLst/>
              </a:rPr>
              <a:t>Insert</a:t>
            </a:r>
            <a:r>
              <a:rPr lang="en-US" baseline="0" dirty="0" smtClean="0">
                <a:effectLst/>
              </a:rPr>
              <a:t> </a:t>
            </a:r>
            <a:r>
              <a:rPr lang="en-US" dirty="0" smtClean="0">
                <a:effectLst/>
              </a:rPr>
              <a:t>contact person or project manager at </a:t>
            </a:r>
            <a:r>
              <a:rPr lang="en-US" dirty="0" err="1" smtClean="0">
                <a:effectLst/>
              </a:rPr>
              <a:t>Statnett</a:t>
            </a:r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B227-B466-4F1F-A2C9-A6D2B945F468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9228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err="1" smtClean="0"/>
              <a:t>Please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feel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free</a:t>
            </a:r>
            <a:r>
              <a:rPr lang="nb-NO" baseline="0" dirty="0" smtClean="0"/>
              <a:t> to </a:t>
            </a:r>
            <a:r>
              <a:rPr lang="nb-NO" baseline="0" dirty="0" err="1" smtClean="0"/>
              <a:t>copy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this</a:t>
            </a:r>
            <a:r>
              <a:rPr lang="nb-NO" baseline="0" dirty="0" smtClean="0"/>
              <a:t> foil </a:t>
            </a:r>
            <a:r>
              <a:rPr lang="nb-NO" baseline="0" dirty="0" err="1" smtClean="0"/>
              <a:t>if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you</a:t>
            </a:r>
            <a:r>
              <a:rPr lang="nb-NO" baseline="0" dirty="0" smtClean="0"/>
              <a:t> </a:t>
            </a:r>
            <a:r>
              <a:rPr lang="nb-NO" baseline="0" dirty="0" err="1" smtClean="0"/>
              <a:t>don't</a:t>
            </a:r>
            <a:r>
              <a:rPr lang="nb-NO" baseline="0" dirty="0" smtClean="0"/>
              <a:t> have </a:t>
            </a:r>
            <a:r>
              <a:rPr lang="nb-NO" baseline="0" dirty="0" err="1" smtClean="0"/>
              <a:t>enough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space</a:t>
            </a:r>
            <a:r>
              <a:rPr lang="nb-NO" baseline="0" dirty="0" smtClean="0"/>
              <a:t>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b-NO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dirty="0" err="1" smtClean="0"/>
              <a:t>Explanation</a:t>
            </a:r>
            <a:r>
              <a:rPr lang="nb-NO" dirty="0" smtClean="0"/>
              <a:t>:</a:t>
            </a:r>
            <a:r>
              <a:rPr lang="nb-NO" baseline="0" dirty="0" smtClean="0"/>
              <a:t> </a:t>
            </a:r>
            <a:endParaRPr lang="nb-NO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 err="1" smtClean="0"/>
              <a:t>Background</a:t>
            </a:r>
            <a:r>
              <a:rPr lang="nb-NO" dirty="0" smtClean="0"/>
              <a:t>/</a:t>
            </a:r>
            <a:r>
              <a:rPr lang="nb-NO" dirty="0" err="1" smtClean="0"/>
              <a:t>context</a:t>
            </a:r>
            <a:r>
              <a:rPr lang="nb-NO" dirty="0" smtClean="0"/>
              <a:t>:</a:t>
            </a:r>
            <a:r>
              <a:rPr lang="nb-NO" baseline="0" dirty="0" smtClean="0"/>
              <a:t>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</a:rPr>
              <a:t>Here you enter</a:t>
            </a:r>
            <a:r>
              <a:rPr lang="en-US" baseline="0" dirty="0" smtClean="0">
                <a:effectLst/>
              </a:rPr>
              <a:t> the text with</a:t>
            </a:r>
            <a:r>
              <a:rPr lang="en-US" dirty="0" smtClean="0">
                <a:effectLst/>
              </a:rPr>
              <a:t> background of the project, and why would R&amp;D/ </a:t>
            </a:r>
            <a:r>
              <a:rPr lang="en-US" dirty="0" err="1" smtClean="0">
                <a:effectLst/>
              </a:rPr>
              <a:t>Statnett</a:t>
            </a:r>
            <a:r>
              <a:rPr lang="en-US" dirty="0" smtClean="0">
                <a:effectLst/>
              </a:rPr>
              <a:t> do this?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baseline="0" dirty="0" err="1" smtClean="0"/>
              <a:t>Objectives</a:t>
            </a:r>
            <a:r>
              <a:rPr lang="nb-NO" baseline="0" dirty="0" smtClean="0"/>
              <a:t>: </a:t>
            </a:r>
          </a:p>
          <a:p>
            <a:pPr marL="628650" lvl="1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 err="1" smtClean="0">
                <a:solidFill>
                  <a:srgbClr val="636466"/>
                </a:solidFill>
              </a:rPr>
              <a:t>Insert</a:t>
            </a:r>
            <a:r>
              <a:rPr lang="nb-NO" baseline="0" dirty="0" smtClean="0">
                <a:solidFill>
                  <a:srgbClr val="636466"/>
                </a:solidFill>
              </a:rPr>
              <a:t> </a:t>
            </a:r>
            <a:r>
              <a:rPr lang="nb-NO" baseline="0" dirty="0" err="1" smtClean="0">
                <a:solidFill>
                  <a:srgbClr val="636466"/>
                </a:solidFill>
              </a:rPr>
              <a:t>main</a:t>
            </a:r>
            <a:r>
              <a:rPr lang="nb-NO" baseline="0" dirty="0" smtClean="0">
                <a:solidFill>
                  <a:srgbClr val="636466"/>
                </a:solidFill>
              </a:rPr>
              <a:t> goal </a:t>
            </a:r>
            <a:r>
              <a:rPr lang="nb-NO" baseline="0" dirty="0" err="1" smtClean="0">
                <a:solidFill>
                  <a:srgbClr val="636466"/>
                </a:solidFill>
              </a:rPr>
              <a:t>of</a:t>
            </a:r>
            <a:r>
              <a:rPr lang="nb-NO" baseline="0" dirty="0" smtClean="0">
                <a:solidFill>
                  <a:srgbClr val="636466"/>
                </a:solidFill>
              </a:rPr>
              <a:t> </a:t>
            </a:r>
            <a:r>
              <a:rPr lang="nb-NO" baseline="0" dirty="0" err="1" smtClean="0">
                <a:solidFill>
                  <a:srgbClr val="636466"/>
                </a:solidFill>
              </a:rPr>
              <a:t>the</a:t>
            </a:r>
            <a:r>
              <a:rPr lang="nb-NO" baseline="0" dirty="0" smtClean="0">
                <a:solidFill>
                  <a:srgbClr val="636466"/>
                </a:solidFill>
              </a:rPr>
              <a:t> </a:t>
            </a:r>
            <a:r>
              <a:rPr lang="nb-NO" baseline="0" dirty="0" err="1" smtClean="0">
                <a:solidFill>
                  <a:srgbClr val="636466"/>
                </a:solidFill>
              </a:rPr>
              <a:t>project</a:t>
            </a:r>
            <a:endParaRPr lang="nb-NO" baseline="0" dirty="0" smtClean="0">
              <a:solidFill>
                <a:srgbClr val="636466"/>
              </a:solidFill>
            </a:endParaRPr>
          </a:p>
          <a:p>
            <a:pPr marL="628650" lvl="1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Insert text (What do we want to achieve with the project?)</a:t>
            </a:r>
          </a:p>
          <a:p>
            <a:pPr marL="628650" lvl="1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 err="1" smtClean="0">
                <a:solidFill>
                  <a:srgbClr val="636466"/>
                </a:solidFill>
              </a:rPr>
              <a:t>Insert</a:t>
            </a:r>
            <a:r>
              <a:rPr lang="nb-NO" dirty="0" smtClean="0">
                <a:solidFill>
                  <a:srgbClr val="636466"/>
                </a:solidFill>
              </a:rPr>
              <a:t> </a:t>
            </a:r>
            <a:r>
              <a:rPr lang="nb-NO" dirty="0" err="1" smtClean="0">
                <a:solidFill>
                  <a:srgbClr val="636466"/>
                </a:solidFill>
              </a:rPr>
              <a:t>text</a:t>
            </a:r>
            <a:r>
              <a:rPr lang="nb-NO" dirty="0" smtClean="0">
                <a:solidFill>
                  <a:srgbClr val="636466"/>
                </a:solidFill>
              </a:rPr>
              <a:t> (</a:t>
            </a:r>
            <a:r>
              <a:rPr lang="nb-NO" dirty="0" err="1" smtClean="0">
                <a:solidFill>
                  <a:srgbClr val="636466"/>
                </a:solidFill>
              </a:rPr>
              <a:t>What</a:t>
            </a:r>
            <a:r>
              <a:rPr lang="nb-NO" dirty="0" smtClean="0">
                <a:solidFill>
                  <a:srgbClr val="636466"/>
                </a:solidFill>
              </a:rPr>
              <a:t> </a:t>
            </a:r>
            <a:r>
              <a:rPr lang="nb-NO" dirty="0" err="1" smtClean="0">
                <a:solidFill>
                  <a:srgbClr val="636466"/>
                </a:solidFill>
              </a:rPr>
              <a:t>does</a:t>
            </a:r>
            <a:r>
              <a:rPr lang="nb-NO" baseline="0" dirty="0" smtClean="0">
                <a:solidFill>
                  <a:srgbClr val="636466"/>
                </a:solidFill>
              </a:rPr>
              <a:t> Statnett </a:t>
            </a:r>
            <a:r>
              <a:rPr lang="nb-NO" baseline="0" dirty="0" err="1" smtClean="0">
                <a:solidFill>
                  <a:srgbClr val="636466"/>
                </a:solidFill>
              </a:rPr>
              <a:t>get</a:t>
            </a:r>
            <a:r>
              <a:rPr lang="nb-NO" baseline="0" dirty="0" smtClean="0">
                <a:solidFill>
                  <a:srgbClr val="636466"/>
                </a:solidFill>
              </a:rPr>
              <a:t> </a:t>
            </a:r>
            <a:r>
              <a:rPr lang="nb-NO" baseline="0" dirty="0" err="1" smtClean="0">
                <a:solidFill>
                  <a:srgbClr val="636466"/>
                </a:solidFill>
              </a:rPr>
              <a:t>out</a:t>
            </a:r>
            <a:r>
              <a:rPr lang="nb-NO" baseline="0" dirty="0" smtClean="0">
                <a:solidFill>
                  <a:srgbClr val="636466"/>
                </a:solidFill>
              </a:rPr>
              <a:t> </a:t>
            </a:r>
            <a:r>
              <a:rPr lang="nb-NO" baseline="0" dirty="0" err="1" smtClean="0">
                <a:solidFill>
                  <a:srgbClr val="636466"/>
                </a:solidFill>
              </a:rPr>
              <a:t>of</a:t>
            </a:r>
            <a:r>
              <a:rPr lang="nb-NO" baseline="0" dirty="0" smtClean="0">
                <a:solidFill>
                  <a:srgbClr val="636466"/>
                </a:solidFill>
              </a:rPr>
              <a:t> </a:t>
            </a:r>
            <a:r>
              <a:rPr lang="nb-NO" baseline="0" dirty="0" err="1" smtClean="0">
                <a:solidFill>
                  <a:srgbClr val="636466"/>
                </a:solidFill>
              </a:rPr>
              <a:t>the</a:t>
            </a:r>
            <a:r>
              <a:rPr lang="nb-NO" baseline="0" dirty="0" smtClean="0">
                <a:solidFill>
                  <a:srgbClr val="636466"/>
                </a:solidFill>
              </a:rPr>
              <a:t> </a:t>
            </a:r>
            <a:r>
              <a:rPr lang="nb-NO" baseline="0" dirty="0" err="1" smtClean="0">
                <a:solidFill>
                  <a:srgbClr val="636466"/>
                </a:solidFill>
              </a:rPr>
              <a:t>project</a:t>
            </a:r>
            <a:r>
              <a:rPr lang="nb-NO" baseline="0" dirty="0" smtClean="0">
                <a:solidFill>
                  <a:srgbClr val="636466"/>
                </a:solidFill>
              </a:rPr>
              <a:t>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B53BB-FDD0-437A-A97F-9004DCD6346B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22420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err="1" smtClean="0"/>
              <a:t>Explanation</a:t>
            </a:r>
            <a:r>
              <a:rPr lang="nb-NO" dirty="0" smtClean="0"/>
              <a:t>:</a:t>
            </a:r>
            <a:r>
              <a:rPr lang="nb-NO" baseline="0" dirty="0" smtClean="0"/>
              <a:t> </a:t>
            </a:r>
            <a:endParaRPr lang="nb-NO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baseline="0" dirty="0" smtClean="0"/>
              <a:t>Statnett </a:t>
            </a:r>
            <a:r>
              <a:rPr lang="nb-NO" baseline="0" dirty="0" err="1" smtClean="0"/>
              <a:t>uses</a:t>
            </a:r>
            <a:r>
              <a:rPr lang="nb-NO" baseline="0" dirty="0" smtClean="0"/>
              <a:t> Technology Readiness Level (TRL) to </a:t>
            </a:r>
            <a:r>
              <a:rPr lang="nb-NO" baseline="0" dirty="0" err="1" smtClean="0"/>
              <a:t>identify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how</a:t>
            </a:r>
            <a:r>
              <a:rPr lang="nb-NO" baseline="0" dirty="0" smtClean="0"/>
              <a:t> </a:t>
            </a:r>
            <a:r>
              <a:rPr lang="nb-NO" baseline="0" dirty="0" err="1" smtClean="0"/>
              <a:t>mature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technology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software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methods</a:t>
            </a:r>
            <a:r>
              <a:rPr lang="nb-NO" baseline="0" dirty="0" smtClean="0"/>
              <a:t>/or </a:t>
            </a:r>
            <a:r>
              <a:rPr lang="nb-NO" baseline="0" dirty="0" err="1" smtClean="0"/>
              <a:t>knowledge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are</a:t>
            </a:r>
            <a:r>
              <a:rPr lang="nb-NO" baseline="0" dirty="0" smtClean="0"/>
              <a:t>. </a:t>
            </a:r>
            <a:r>
              <a:rPr lang="nb-NO" baseline="0" dirty="0" err="1" smtClean="0"/>
              <a:t>Please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see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attached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figure</a:t>
            </a:r>
            <a:r>
              <a:rPr lang="nb-NO" baseline="0" dirty="0" smtClean="0"/>
              <a:t> for </a:t>
            </a:r>
            <a:r>
              <a:rPr lang="nb-NO" baseline="0" dirty="0" err="1" smtClean="0"/>
              <a:t>definition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different </a:t>
            </a:r>
            <a:r>
              <a:rPr lang="nb-NO" baseline="0" dirty="0" err="1" smtClean="0"/>
              <a:t>levels</a:t>
            </a:r>
            <a:r>
              <a:rPr lang="nb-NO" baseline="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baseline="0" dirty="0" smtClean="0"/>
              <a:t>TRL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b-NO" baseline="0" dirty="0" err="1" smtClean="0"/>
              <a:t>Description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development</a:t>
            </a:r>
            <a:r>
              <a:rPr lang="nb-NO" baseline="0" dirty="0" smtClean="0"/>
              <a:t>: </a:t>
            </a:r>
            <a:r>
              <a:rPr lang="nb-NO" baseline="0" dirty="0" err="1" smtClean="0"/>
              <a:t>Please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give</a:t>
            </a:r>
            <a:r>
              <a:rPr lang="nb-NO" baseline="0" dirty="0" smtClean="0"/>
              <a:t> a </a:t>
            </a:r>
            <a:r>
              <a:rPr lang="nb-NO" baseline="0" dirty="0" err="1" smtClean="0"/>
              <a:t>short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description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what</a:t>
            </a:r>
            <a:r>
              <a:rPr lang="nb-NO" baseline="0" dirty="0" smtClean="0"/>
              <a:t> is </a:t>
            </a:r>
            <a:r>
              <a:rPr lang="nb-NO" baseline="0" dirty="0" err="1" smtClean="0"/>
              <a:t>being</a:t>
            </a:r>
            <a:r>
              <a:rPr lang="nb-NO" baseline="0" dirty="0" smtClean="0"/>
              <a:t> </a:t>
            </a:r>
            <a:r>
              <a:rPr lang="nb-NO" baseline="0" dirty="0" err="1" smtClean="0"/>
              <a:t>developed</a:t>
            </a:r>
            <a:r>
              <a:rPr lang="nb-NO" baseline="0" dirty="0" smtClean="0"/>
              <a:t> and </a:t>
            </a:r>
            <a:r>
              <a:rPr lang="nb-NO" baseline="0" dirty="0" err="1" smtClean="0"/>
              <a:t>specify</a:t>
            </a:r>
            <a:r>
              <a:rPr lang="nb-NO" baseline="0" dirty="0" smtClean="0"/>
              <a:t> TRL type (</a:t>
            </a:r>
            <a:r>
              <a:rPr lang="nb-NO" baseline="0" dirty="0" err="1" smtClean="0"/>
              <a:t>technology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software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methods</a:t>
            </a:r>
            <a:r>
              <a:rPr lang="nb-NO" baseline="0" dirty="0" smtClean="0"/>
              <a:t> or </a:t>
            </a:r>
            <a:r>
              <a:rPr lang="nb-NO" baseline="0" dirty="0" err="1" smtClean="0"/>
              <a:t>knowledge</a:t>
            </a:r>
            <a:r>
              <a:rPr lang="nb-NO" baseline="0" dirty="0" smtClean="0"/>
              <a:t>).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b-NO" baseline="0" dirty="0" smtClean="0"/>
              <a:t>Start TRL: TRL at </a:t>
            </a:r>
            <a:r>
              <a:rPr lang="nb-NO" baseline="0" dirty="0" err="1" smtClean="0"/>
              <a:t>initiation</a:t>
            </a:r>
            <a:r>
              <a:rPr lang="nb-NO" baseline="0" dirty="0" smtClean="0"/>
              <a:t> (</a:t>
            </a:r>
            <a:r>
              <a:rPr lang="nb-NO" baseline="0" dirty="0" err="1" smtClean="0"/>
              <a:t>Incert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level</a:t>
            </a:r>
            <a:r>
              <a:rPr lang="nb-NO" baseline="0" dirty="0" smtClean="0"/>
              <a:t> from 1-7 </a:t>
            </a:r>
            <a:r>
              <a:rPr lang="nb-NO" baseline="0" dirty="0" err="1" smtClean="0"/>
              <a:t>here</a:t>
            </a:r>
            <a:r>
              <a:rPr lang="nb-NO" baseline="0" dirty="0" smtClean="0"/>
              <a:t>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b-NO" baseline="0" dirty="0" smtClean="0"/>
              <a:t>Goal TRL: TRL at end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project</a:t>
            </a:r>
            <a:r>
              <a:rPr lang="nb-NO" baseline="0" dirty="0" smtClean="0"/>
              <a:t> (</a:t>
            </a:r>
            <a:r>
              <a:rPr lang="nb-NO" baseline="0" dirty="0" err="1" smtClean="0"/>
              <a:t>Incert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level</a:t>
            </a:r>
            <a:r>
              <a:rPr lang="nb-NO" baseline="0" dirty="0" smtClean="0"/>
              <a:t> from 1-7 </a:t>
            </a:r>
            <a:r>
              <a:rPr lang="nb-NO" baseline="0" dirty="0" err="1" smtClean="0"/>
              <a:t>here</a:t>
            </a:r>
            <a:r>
              <a:rPr lang="nb-NO" baseline="0" dirty="0" smtClean="0"/>
              <a:t>)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B53BB-FDD0-437A-A97F-9004DCD6346B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7114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B53BB-FDD0-437A-A97F-9004DCD6346B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9751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err="1" smtClean="0"/>
              <a:t>Please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feel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free</a:t>
            </a:r>
            <a:r>
              <a:rPr lang="nb-NO" baseline="0" dirty="0" smtClean="0"/>
              <a:t> to </a:t>
            </a:r>
            <a:r>
              <a:rPr lang="nb-NO" baseline="0" dirty="0" err="1" smtClean="0"/>
              <a:t>copy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this</a:t>
            </a:r>
            <a:r>
              <a:rPr lang="nb-NO" baseline="0" dirty="0" smtClean="0"/>
              <a:t> foil </a:t>
            </a:r>
            <a:r>
              <a:rPr lang="nb-NO" baseline="0" dirty="0" err="1" smtClean="0"/>
              <a:t>if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you</a:t>
            </a:r>
            <a:r>
              <a:rPr lang="nb-NO" baseline="0" dirty="0" smtClean="0"/>
              <a:t> </a:t>
            </a:r>
            <a:r>
              <a:rPr lang="nb-NO" baseline="0" dirty="0" err="1" smtClean="0"/>
              <a:t>don't</a:t>
            </a:r>
            <a:r>
              <a:rPr lang="nb-NO" baseline="0" dirty="0" smtClean="0"/>
              <a:t> have </a:t>
            </a:r>
            <a:r>
              <a:rPr lang="nb-NO" baseline="0" dirty="0" err="1" smtClean="0"/>
              <a:t>enough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space</a:t>
            </a:r>
            <a:r>
              <a:rPr lang="nb-NO" baseline="0" dirty="0" smtClean="0"/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 smtClean="0"/>
          </a:p>
          <a:p>
            <a:r>
              <a:rPr lang="nb-NO" dirty="0" err="1" smtClean="0"/>
              <a:t>Explanation</a:t>
            </a:r>
            <a:r>
              <a:rPr lang="nb-NO" dirty="0" smtClean="0"/>
              <a:t>:</a:t>
            </a:r>
            <a:endParaRPr lang="nb-NO" baseline="0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baseline="0" dirty="0" err="1" smtClean="0"/>
              <a:t>Results</a:t>
            </a:r>
            <a:r>
              <a:rPr lang="nb-NO" baseline="0" dirty="0" smtClean="0"/>
              <a:t> and </a:t>
            </a:r>
            <a:r>
              <a:rPr lang="nb-NO" baseline="0" dirty="0" err="1" smtClean="0"/>
              <a:t>communication</a:t>
            </a:r>
            <a:r>
              <a:rPr lang="nb-NO" baseline="0" dirty="0" smtClean="0"/>
              <a:t>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</a:rPr>
              <a:t>Please enter what results you expect in the project and deliveries. Examples: report, software, prototype, drawing, calculating/projections.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Fill in how the results will be disseminated internally in </a:t>
            </a:r>
            <a:r>
              <a:rPr lang="en-US" dirty="0" err="1" smtClean="0"/>
              <a:t>Statnett</a:t>
            </a:r>
            <a:r>
              <a:rPr lang="en-US" dirty="0" smtClean="0"/>
              <a:t> and externally (presentation, blog, article, report, etc.)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baseline="0" dirty="0" err="1" smtClean="0"/>
              <a:t>Methodology</a:t>
            </a:r>
            <a:r>
              <a:rPr lang="nb-NO" baseline="0" dirty="0" smtClean="0"/>
              <a:t>: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Describe the methodology (literature study, tests, simulations, etc.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Explain how this is research and development (what is the innovation elemen</a:t>
            </a:r>
            <a:r>
              <a:rPr lang="en-US" baseline="0" dirty="0" smtClean="0"/>
              <a:t>t / novelty?)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B53BB-FDD0-437A-A97F-9004DCD6346B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3615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err="1" smtClean="0"/>
              <a:t>Explanation</a:t>
            </a:r>
            <a:r>
              <a:rPr lang="nb-NO" baseline="0" dirty="0" smtClean="0"/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 smtClean="0"/>
              <a:t>Schedule:</a:t>
            </a:r>
            <a:endParaRPr lang="nb-NO" baseline="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b-NO" baseline="0" dirty="0" err="1" smtClean="0"/>
              <a:t>Insert</a:t>
            </a:r>
            <a:r>
              <a:rPr lang="nb-NO" baseline="0" dirty="0" smtClean="0"/>
              <a:t> start date / </a:t>
            </a:r>
            <a:r>
              <a:rPr lang="nb-NO" baseline="0" dirty="0" err="1" smtClean="0"/>
              <a:t>month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here</a:t>
            </a:r>
            <a:endParaRPr lang="nb-NO" baseline="0" dirty="0" smtClean="0"/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baseline="0" dirty="0" err="1" smtClean="0"/>
              <a:t>Insert</a:t>
            </a:r>
            <a:r>
              <a:rPr lang="nb-NO" baseline="0" dirty="0" smtClean="0"/>
              <a:t> end date / </a:t>
            </a:r>
            <a:r>
              <a:rPr lang="nb-NO" baseline="0" dirty="0" err="1" smtClean="0"/>
              <a:t>month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here</a:t>
            </a:r>
            <a:endParaRPr lang="nb-NO" baseline="0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baseline="0" dirty="0" err="1" smtClean="0"/>
              <a:t>Milestones</a:t>
            </a:r>
            <a:r>
              <a:rPr lang="nb-NO" baseline="0" dirty="0" smtClean="0"/>
              <a:t>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Insert key milestones and deliverables for </a:t>
            </a:r>
            <a:r>
              <a:rPr lang="en-US" dirty="0" err="1" smtClean="0"/>
              <a:t>Statnett</a:t>
            </a:r>
            <a:r>
              <a:rPr lang="en-US" dirty="0" smtClean="0"/>
              <a:t> with date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B53BB-FDD0-437A-A97F-9004DCD6346B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2813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err="1" smtClean="0"/>
              <a:t>Explanation</a:t>
            </a:r>
            <a:r>
              <a:rPr lang="nb-NO" dirty="0" smtClean="0"/>
              <a:t>: </a:t>
            </a:r>
            <a:endParaRPr lang="nb-NO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baseline="0" dirty="0" smtClean="0"/>
              <a:t>Project </a:t>
            </a:r>
            <a:r>
              <a:rPr lang="nb-NO" baseline="0" dirty="0" err="1" smtClean="0"/>
              <a:t>structure</a:t>
            </a:r>
            <a:endParaRPr lang="nb-NO" baseline="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b-NO" dirty="0" err="1" smtClean="0">
                <a:solidFill>
                  <a:srgbClr val="636466"/>
                </a:solidFill>
              </a:rPr>
              <a:t>Insert</a:t>
            </a:r>
            <a:r>
              <a:rPr lang="nb-NO" dirty="0" smtClean="0">
                <a:solidFill>
                  <a:srgbClr val="636466"/>
                </a:solidFill>
              </a:rPr>
              <a:t> </a:t>
            </a:r>
            <a:r>
              <a:rPr lang="nb-NO" dirty="0" err="1" smtClean="0">
                <a:solidFill>
                  <a:srgbClr val="636466"/>
                </a:solidFill>
              </a:rPr>
              <a:t>project</a:t>
            </a:r>
            <a:r>
              <a:rPr lang="nb-NO" baseline="0" dirty="0" smtClean="0">
                <a:solidFill>
                  <a:srgbClr val="636466"/>
                </a:solidFill>
              </a:rPr>
              <a:t> type </a:t>
            </a:r>
            <a:r>
              <a:rPr lang="nb-NO" dirty="0" smtClean="0">
                <a:solidFill>
                  <a:srgbClr val="636466"/>
                </a:solidFill>
              </a:rPr>
              <a:t>(</a:t>
            </a:r>
            <a:r>
              <a:rPr lang="nb-NO" dirty="0" smtClean="0"/>
              <a:t>Cooperation, </a:t>
            </a:r>
            <a:r>
              <a:rPr lang="nb-NO" dirty="0" err="1" smtClean="0"/>
              <a:t>commissioned</a:t>
            </a:r>
            <a:r>
              <a:rPr lang="nb-NO" dirty="0" smtClean="0"/>
              <a:t> </a:t>
            </a:r>
            <a:r>
              <a:rPr lang="nb-NO" dirty="0" err="1" smtClean="0"/>
              <a:t>research</a:t>
            </a:r>
            <a:r>
              <a:rPr lang="nb-NO" dirty="0" smtClean="0">
                <a:solidFill>
                  <a:srgbClr val="636466"/>
                </a:solidFill>
              </a:rPr>
              <a:t>, Norwegian Research </a:t>
            </a:r>
            <a:r>
              <a:rPr lang="nb-NO" dirty="0" err="1" smtClean="0">
                <a:solidFill>
                  <a:srgbClr val="636466"/>
                </a:solidFill>
              </a:rPr>
              <a:t>Counsil</a:t>
            </a:r>
            <a:r>
              <a:rPr lang="nb-NO" dirty="0" smtClean="0">
                <a:solidFill>
                  <a:srgbClr val="636466"/>
                </a:solidFill>
              </a:rPr>
              <a:t> </a:t>
            </a:r>
            <a:r>
              <a:rPr lang="nb-NO" dirty="0" err="1" smtClean="0">
                <a:solidFill>
                  <a:srgbClr val="636466"/>
                </a:solidFill>
              </a:rPr>
              <a:t>project</a:t>
            </a:r>
            <a:r>
              <a:rPr lang="nb-NO" dirty="0" smtClean="0">
                <a:solidFill>
                  <a:srgbClr val="636466"/>
                </a:solidFill>
              </a:rPr>
              <a:t>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</a:rPr>
              <a:t>What activities / subprojects is</a:t>
            </a:r>
            <a:r>
              <a:rPr lang="en-US" baseline="0" dirty="0" smtClean="0">
                <a:effectLst/>
              </a:rPr>
              <a:t> included in the project</a:t>
            </a:r>
            <a:r>
              <a:rPr lang="en-US" dirty="0" smtClean="0">
                <a:effectLst/>
              </a:rPr>
              <a:t>? How many phases</a:t>
            </a:r>
            <a:r>
              <a:rPr lang="en-US" baseline="0" dirty="0" smtClean="0">
                <a:effectLst/>
              </a:rPr>
              <a:t> or work packages are intended?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>
                <a:effectLst/>
              </a:rPr>
              <a:t>Project leader: Insert the organization with main responsibility for the project here</a:t>
            </a:r>
            <a:endParaRPr lang="en-US" dirty="0" smtClean="0">
              <a:effectLst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baseline="0" dirty="0" err="1" smtClean="0"/>
              <a:t>Participants</a:t>
            </a:r>
            <a:r>
              <a:rPr lang="nb-NO" baseline="0" dirty="0" smtClean="0"/>
              <a:t>: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b-NO" baseline="0" dirty="0" err="1" smtClean="0"/>
              <a:t>Insert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participants</a:t>
            </a:r>
            <a:endParaRPr lang="nb-NO" baseline="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b-NO" baseline="0" dirty="0" err="1" smtClean="0"/>
              <a:t>Insert</a:t>
            </a:r>
            <a:r>
              <a:rPr lang="nb-NO" baseline="0" dirty="0" smtClean="0"/>
              <a:t> partners and </a:t>
            </a:r>
            <a:r>
              <a:rPr lang="nb-NO" baseline="0" dirty="0" err="1" smtClean="0"/>
              <a:t>their</a:t>
            </a:r>
            <a:r>
              <a:rPr lang="nb-NO" baseline="0" dirty="0" smtClean="0"/>
              <a:t> </a:t>
            </a:r>
            <a:r>
              <a:rPr lang="nb-NO" baseline="0" dirty="0" err="1" smtClean="0"/>
              <a:t>role</a:t>
            </a:r>
            <a:endParaRPr lang="nb-NO" baseline="0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B53BB-FDD0-437A-A97F-9004DCD6346B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6669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err="1" smtClean="0"/>
              <a:t>Explanation</a:t>
            </a:r>
            <a:r>
              <a:rPr lang="nb-NO" dirty="0" smtClean="0"/>
              <a:t>: </a:t>
            </a:r>
          </a:p>
          <a:p>
            <a:r>
              <a:rPr lang="nb-NO" baseline="0" dirty="0" err="1" smtClean="0"/>
              <a:t>Insert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expected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cost</a:t>
            </a:r>
            <a:r>
              <a:rPr lang="nb-NO" baseline="0" dirty="0" smtClean="0"/>
              <a:t> for all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years</a:t>
            </a:r>
            <a:r>
              <a:rPr lang="nb-NO" baseline="0" dirty="0" smtClean="0"/>
              <a:t>, and </a:t>
            </a:r>
            <a:r>
              <a:rPr lang="nb-NO" baseline="0" dirty="0" err="1" smtClean="0"/>
              <a:t>optionally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comments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about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cost</a:t>
            </a:r>
            <a:r>
              <a:rPr lang="nb-NO" baseline="0" dirty="0" smtClean="0"/>
              <a:t>. </a:t>
            </a:r>
          </a:p>
          <a:p>
            <a:r>
              <a:rPr lang="nb-NO" baseline="0" dirty="0" smtClean="0"/>
              <a:t>The </a:t>
            </a:r>
            <a:r>
              <a:rPr lang="nb-NO" baseline="0" dirty="0" err="1" smtClean="0"/>
              <a:t>numbers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should</a:t>
            </a:r>
            <a:r>
              <a:rPr lang="nb-NO" baseline="0" dirty="0" smtClean="0"/>
              <a:t> be in 1000NOK (Eg. 10 000 </a:t>
            </a:r>
            <a:r>
              <a:rPr lang="nb-NO" baseline="0" dirty="0" err="1" smtClean="0"/>
              <a:t>should</a:t>
            </a:r>
            <a:r>
              <a:rPr lang="nb-NO" baseline="0" dirty="0" smtClean="0"/>
              <a:t> be 10)</a:t>
            </a:r>
          </a:p>
          <a:p>
            <a:endParaRPr lang="nb-NO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 smtClean="0"/>
              <a:t>In</a:t>
            </a:r>
            <a:r>
              <a:rPr lang="nb-NO" baseline="0" dirty="0" smtClean="0"/>
              <a:t>-</a:t>
            </a:r>
            <a:r>
              <a:rPr lang="nb-NO" dirty="0" err="1" smtClean="0"/>
              <a:t>kind</a:t>
            </a:r>
            <a:r>
              <a:rPr lang="nb-NO" baseline="0" dirty="0" smtClean="0"/>
              <a:t> Statnett: </a:t>
            </a:r>
            <a:r>
              <a:rPr lang="nb-NO" baseline="0" dirty="0" err="1" smtClean="0"/>
              <a:t>Cost</a:t>
            </a:r>
            <a:r>
              <a:rPr lang="nb-NO" baseline="0" dirty="0" smtClean="0"/>
              <a:t> for Statnett </a:t>
            </a:r>
            <a:r>
              <a:rPr lang="nb-NO" baseline="0" dirty="0" err="1" smtClean="0"/>
              <a:t>hours</a:t>
            </a:r>
            <a:r>
              <a:rPr lang="nb-NO" baseline="0" dirty="0" smtClean="0"/>
              <a:t> (1 </a:t>
            </a:r>
            <a:r>
              <a:rPr lang="nb-NO" baseline="0" dirty="0" err="1" smtClean="0"/>
              <a:t>hour</a:t>
            </a:r>
            <a:r>
              <a:rPr lang="nb-NO" baseline="0" dirty="0" smtClean="0"/>
              <a:t> = 1000 NOK)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baseline="0" dirty="0" err="1" smtClean="0"/>
              <a:t>Contribution</a:t>
            </a:r>
            <a:r>
              <a:rPr lang="nb-NO" baseline="0" dirty="0" smtClean="0"/>
              <a:t> from </a:t>
            </a:r>
            <a:r>
              <a:rPr lang="nb-NO" baseline="0" dirty="0" err="1" smtClean="0"/>
              <a:t>other</a:t>
            </a:r>
            <a:r>
              <a:rPr lang="nb-NO" baseline="0" dirty="0" smtClean="0"/>
              <a:t> partners: The sum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in-</a:t>
            </a:r>
            <a:r>
              <a:rPr lang="nb-NO" baseline="0" dirty="0" err="1" smtClean="0"/>
              <a:t>kind</a:t>
            </a:r>
            <a:r>
              <a:rPr lang="nb-NO" baseline="0" dirty="0" smtClean="0"/>
              <a:t> and cash </a:t>
            </a:r>
            <a:r>
              <a:rPr lang="nb-NO" baseline="0" dirty="0" err="1" smtClean="0"/>
              <a:t>contribution</a:t>
            </a:r>
            <a:r>
              <a:rPr lang="nb-NO" baseline="0" dirty="0" smtClean="0"/>
              <a:t> from </a:t>
            </a:r>
            <a:r>
              <a:rPr lang="nb-NO" baseline="0" dirty="0" err="1" smtClean="0"/>
              <a:t>other</a:t>
            </a:r>
            <a:r>
              <a:rPr lang="nb-NO" baseline="0" dirty="0" smtClean="0"/>
              <a:t> partners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baseline="0" dirty="0" err="1" smtClean="0"/>
              <a:t>Financing</a:t>
            </a:r>
            <a:r>
              <a:rPr lang="nb-NO" baseline="0" dirty="0" smtClean="0"/>
              <a:t> from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Norwegian Research </a:t>
            </a:r>
            <a:r>
              <a:rPr lang="nb-NO" baseline="0" dirty="0" err="1" smtClean="0"/>
              <a:t>Counsil</a:t>
            </a:r>
            <a:r>
              <a:rPr lang="nb-NO" baseline="0" dirty="0" smtClean="0"/>
              <a:t>, Skattefunn etc.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B53BB-FDD0-437A-A97F-9004DCD6346B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7779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F5F4-5738-4BBE-BA50-A29B764201B0}" type="datetimeFigureOut">
              <a:rPr lang="nb-NO" smtClean="0"/>
              <a:t>19.12.2017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925A4-6BE1-466F-80DD-DFD6D7F697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8281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F5F4-5738-4BBE-BA50-A29B764201B0}" type="datetimeFigureOut">
              <a:rPr lang="nb-NO" smtClean="0"/>
              <a:t>19.12.2017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925A4-6BE1-466F-80DD-DFD6D7F697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68981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F5F4-5738-4BBE-BA50-A29B764201B0}" type="datetimeFigureOut">
              <a:rPr lang="nb-NO" smtClean="0"/>
              <a:t>19.12.2017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925A4-6BE1-466F-80DD-DFD6D7F697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1179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tel, 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5262" y="1639519"/>
            <a:ext cx="4648717" cy="4453778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2C94A-1361-4B42-98FE-B5A1BEDA413E}" type="datetime1">
              <a:rPr lang="nb-NO" smtClean="0"/>
              <a:t>19.12.2017</a:t>
            </a:fld>
            <a:endParaRPr lang="nb-NO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 hasCustomPrompt="1"/>
          </p:nvPr>
        </p:nvSpPr>
        <p:spPr>
          <a:xfrm>
            <a:off x="6264000" y="1778400"/>
            <a:ext cx="5510400" cy="4320000"/>
          </a:xfrm>
          <a:solidFill>
            <a:schemeClr val="bg1">
              <a:lumMod val="95000"/>
            </a:schemeClr>
          </a:solidFill>
        </p:spPr>
        <p:txBody>
          <a:bodyPr tIns="1512000"/>
          <a:lstStyle>
            <a:lvl1pPr marL="0" indent="0" algn="ctr">
              <a:buNone/>
              <a:defRPr/>
            </a:lvl1pPr>
          </a:lstStyle>
          <a:p>
            <a:r>
              <a:rPr lang="nb-NO" dirty="0" smtClean="0"/>
              <a:t>Sett inn bilde</a:t>
            </a:r>
            <a:endParaRPr lang="nb-NO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1371" y="6559336"/>
            <a:ext cx="2360991" cy="224450"/>
          </a:xfrm>
        </p:spPr>
        <p:txBody>
          <a:bodyPr/>
          <a:lstStyle/>
          <a:p>
            <a:r>
              <a:rPr lang="nb-NO" dirty="0" smtClean="0"/>
              <a:t>Fremtiden er </a:t>
            </a:r>
            <a:r>
              <a:rPr lang="nb-NO" b="1" dirty="0" smtClean="0"/>
              <a:t>elektrisk</a:t>
            </a:r>
            <a:endParaRPr lang="nb-NO" b="1" dirty="0"/>
          </a:p>
        </p:txBody>
      </p:sp>
    </p:spTree>
    <p:extLst>
      <p:ext uri="{BB962C8B-B14F-4D97-AF65-F5344CB8AC3E}">
        <p14:creationId xmlns:p14="http://schemas.microsoft.com/office/powerpoint/2010/main" val="4028654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F5F4-5738-4BBE-BA50-A29B764201B0}" type="datetimeFigureOut">
              <a:rPr lang="nb-NO" smtClean="0"/>
              <a:t>19.12.2017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925A4-6BE1-466F-80DD-DFD6D7F697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3799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F5F4-5738-4BBE-BA50-A29B764201B0}" type="datetimeFigureOut">
              <a:rPr lang="nb-NO" smtClean="0"/>
              <a:t>19.12.2017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925A4-6BE1-466F-80DD-DFD6D7F697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4932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F5F4-5738-4BBE-BA50-A29B764201B0}" type="datetimeFigureOut">
              <a:rPr lang="nb-NO" smtClean="0"/>
              <a:t>19.12.2017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925A4-6BE1-466F-80DD-DFD6D7F697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049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F5F4-5738-4BBE-BA50-A29B764201B0}" type="datetimeFigureOut">
              <a:rPr lang="nb-NO" smtClean="0"/>
              <a:t>19.12.2017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925A4-6BE1-466F-80DD-DFD6D7F697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7127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F5F4-5738-4BBE-BA50-A29B764201B0}" type="datetimeFigureOut">
              <a:rPr lang="nb-NO" smtClean="0"/>
              <a:t>19.12.2017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925A4-6BE1-466F-80DD-DFD6D7F697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7777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F5F4-5738-4BBE-BA50-A29B764201B0}" type="datetimeFigureOut">
              <a:rPr lang="nb-NO" smtClean="0"/>
              <a:t>19.12.2017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925A4-6BE1-466F-80DD-DFD6D7F697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498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F5F4-5738-4BBE-BA50-A29B764201B0}" type="datetimeFigureOut">
              <a:rPr lang="nb-NO" smtClean="0"/>
              <a:t>19.12.2017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925A4-6BE1-466F-80DD-DFD6D7F697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773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F5F4-5738-4BBE-BA50-A29B764201B0}" type="datetimeFigureOut">
              <a:rPr lang="nb-NO" smtClean="0"/>
              <a:t>19.12.2017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925A4-6BE1-466F-80DD-DFD6D7F697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1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0F5F4-5738-4BBE-BA50-A29B764201B0}" type="datetimeFigureOut">
              <a:rPr lang="nb-NO" smtClean="0"/>
              <a:t>19.12.2017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925A4-6BE1-466F-80DD-DFD6D7F697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4186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>
          <a:xfrm>
            <a:off x="1228906" y="4203062"/>
            <a:ext cx="3905031" cy="492443"/>
          </a:xfrm>
        </p:spPr>
        <p:txBody>
          <a:bodyPr>
            <a:noAutofit/>
          </a:bodyPr>
          <a:lstStyle/>
          <a:p>
            <a:r>
              <a:rPr lang="nb-NO" sz="3200" dirty="0"/>
              <a:t>PROJECT NAME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294967295"/>
          </p:nvPr>
        </p:nvSpPr>
        <p:spPr>
          <a:xfrm>
            <a:off x="5029200" y="6509661"/>
            <a:ext cx="2133600" cy="22445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nb-NO" dirty="0" smtClean="0"/>
              <a:t>1</a:t>
            </a:r>
            <a:endParaRPr lang="nb-NO" dirty="0"/>
          </a:p>
        </p:txBody>
      </p:sp>
      <p:sp>
        <p:nvSpPr>
          <p:cNvPr id="14" name="Plassholder for bilde 13"/>
          <p:cNvSpPr>
            <a:spLocks noGrp="1"/>
          </p:cNvSpPr>
          <p:nvPr>
            <p:ph type="pic" sz="quarter" idx="13"/>
          </p:nvPr>
        </p:nvSpPr>
        <p:spPr>
          <a:xfrm>
            <a:off x="6240146" y="1873467"/>
            <a:ext cx="5510400" cy="4320000"/>
          </a:xfrm>
        </p:spPr>
      </p:sp>
      <p:sp>
        <p:nvSpPr>
          <p:cNvPr id="10" name="Tittel 6"/>
          <p:cNvSpPr txBox="1">
            <a:spLocks/>
          </p:cNvSpPr>
          <p:nvPr/>
        </p:nvSpPr>
        <p:spPr>
          <a:xfrm>
            <a:off x="1227416" y="2381979"/>
            <a:ext cx="3905031" cy="61555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400" kern="1200">
                <a:solidFill>
                  <a:srgbClr val="41404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4000" dirty="0">
                <a:solidFill>
                  <a:schemeClr val="tx1"/>
                </a:solidFill>
              </a:rPr>
              <a:t>Project description</a:t>
            </a:r>
          </a:p>
        </p:txBody>
      </p:sp>
      <p:sp>
        <p:nvSpPr>
          <p:cNvPr id="2" name="Rektangel 1"/>
          <p:cNvSpPr/>
          <p:nvPr/>
        </p:nvSpPr>
        <p:spPr>
          <a:xfrm>
            <a:off x="9192344" y="116632"/>
            <a:ext cx="1296144" cy="4607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3" name="Rektangel 2"/>
          <p:cNvSpPr/>
          <p:nvPr/>
        </p:nvSpPr>
        <p:spPr>
          <a:xfrm>
            <a:off x="947225" y="6344887"/>
            <a:ext cx="28151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NB! See notes under the foils for guidance</a:t>
            </a:r>
            <a:endParaRPr lang="nb-NO" sz="1200" dirty="0"/>
          </a:p>
        </p:txBody>
      </p:sp>
      <p:sp>
        <p:nvSpPr>
          <p:cNvPr id="5" name="Rektangel 4"/>
          <p:cNvSpPr/>
          <p:nvPr/>
        </p:nvSpPr>
        <p:spPr>
          <a:xfrm>
            <a:off x="7245896" y="2689756"/>
            <a:ext cx="3024336" cy="10801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1" name="TekstSylinder 10"/>
          <p:cNvSpPr txBox="1"/>
          <p:nvPr/>
        </p:nvSpPr>
        <p:spPr>
          <a:xfrm>
            <a:off x="7017423" y="3212976"/>
            <a:ext cx="39558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08511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Background</a:t>
            </a:r>
            <a:r>
              <a:rPr lang="nb-NO" dirty="0" smtClean="0"/>
              <a:t> and </a:t>
            </a:r>
            <a:r>
              <a:rPr lang="nb-NO" dirty="0" err="1" smtClean="0"/>
              <a:t>objectives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Background</a:t>
            </a:r>
            <a:r>
              <a:rPr lang="nb-NO" dirty="0" smtClean="0"/>
              <a:t>/</a:t>
            </a:r>
            <a:r>
              <a:rPr lang="nb-NO" dirty="0" err="1" smtClean="0"/>
              <a:t>context</a:t>
            </a:r>
            <a:endParaRPr lang="nb-NO" dirty="0" smtClean="0"/>
          </a:p>
          <a:p>
            <a:pPr lvl="1"/>
            <a:r>
              <a:rPr lang="en-US" dirty="0" smtClean="0"/>
              <a:t>Insert text (For example: Background of the project, why do you want to do this? What problems are you solving?).</a:t>
            </a:r>
          </a:p>
          <a:p>
            <a:pPr lvl="1"/>
            <a:endParaRPr lang="nb-NO" dirty="0" smtClean="0"/>
          </a:p>
          <a:p>
            <a:r>
              <a:rPr lang="nb-NO" dirty="0" err="1" smtClean="0"/>
              <a:t>Objectives</a:t>
            </a:r>
            <a:endParaRPr lang="nb-NO" dirty="0" smtClean="0"/>
          </a:p>
          <a:p>
            <a:pPr lvl="1"/>
            <a:r>
              <a:rPr lang="en-US" dirty="0" smtClean="0"/>
              <a:t>Insert main goal of the project </a:t>
            </a:r>
          </a:p>
          <a:p>
            <a:pPr lvl="1"/>
            <a:r>
              <a:rPr lang="en-US" dirty="0" smtClean="0"/>
              <a:t>Insert text (What do we want to achieve with the project?)</a:t>
            </a:r>
          </a:p>
          <a:p>
            <a:pPr lvl="1"/>
            <a:r>
              <a:rPr lang="en-US" dirty="0" smtClean="0"/>
              <a:t>Insert text (What does </a:t>
            </a:r>
            <a:r>
              <a:rPr lang="en-US" dirty="0" err="1" smtClean="0"/>
              <a:t>Statnett</a:t>
            </a:r>
            <a:r>
              <a:rPr lang="en-US" dirty="0" smtClean="0"/>
              <a:t> get out of the project?)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8648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Technology Readiness Level (TRL)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Description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development</a:t>
            </a:r>
            <a:r>
              <a:rPr lang="nb-NO" dirty="0" smtClean="0"/>
              <a:t> (Technology, </a:t>
            </a:r>
            <a:r>
              <a:rPr lang="nb-NO" dirty="0" err="1" smtClean="0"/>
              <a:t>software</a:t>
            </a:r>
            <a:r>
              <a:rPr lang="nb-NO" dirty="0" smtClean="0"/>
              <a:t>, </a:t>
            </a:r>
            <a:r>
              <a:rPr lang="nb-NO" dirty="0" err="1" smtClean="0"/>
              <a:t>methods</a:t>
            </a:r>
            <a:r>
              <a:rPr lang="nb-NO" dirty="0" smtClean="0"/>
              <a:t>/</a:t>
            </a:r>
            <a:r>
              <a:rPr lang="nb-NO" dirty="0" err="1" smtClean="0"/>
              <a:t>knowledge</a:t>
            </a:r>
            <a:r>
              <a:rPr lang="nb-NO" dirty="0" smtClean="0"/>
              <a:t>)</a:t>
            </a:r>
          </a:p>
          <a:p>
            <a:endParaRPr lang="nb-NO" dirty="0" smtClean="0"/>
          </a:p>
          <a:p>
            <a:r>
              <a:rPr lang="nb-NO" dirty="0" smtClean="0"/>
              <a:t>Start TRL: </a:t>
            </a:r>
            <a:r>
              <a:rPr lang="nb-NO" dirty="0" err="1" smtClean="0"/>
              <a:t>Insert</a:t>
            </a:r>
            <a:r>
              <a:rPr lang="nb-NO" dirty="0" smtClean="0"/>
              <a:t> </a:t>
            </a:r>
            <a:r>
              <a:rPr lang="nb-NO" dirty="0" err="1" smtClean="0"/>
              <a:t>here</a:t>
            </a:r>
            <a:endParaRPr lang="nb-NO" dirty="0" smtClean="0"/>
          </a:p>
          <a:p>
            <a:r>
              <a:rPr lang="nb-NO" dirty="0" smtClean="0"/>
              <a:t>Goal TRL: </a:t>
            </a:r>
            <a:r>
              <a:rPr lang="nb-NO" dirty="0" err="1" smtClean="0"/>
              <a:t>Insert</a:t>
            </a:r>
            <a:r>
              <a:rPr lang="nb-NO" dirty="0" smtClean="0"/>
              <a:t> </a:t>
            </a:r>
            <a:r>
              <a:rPr lang="nb-NO" dirty="0" err="1" smtClean="0"/>
              <a:t>here</a:t>
            </a:r>
            <a:endParaRPr lang="nb-NO" dirty="0" smtClean="0"/>
          </a:p>
          <a:p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011" y="4705813"/>
            <a:ext cx="8565622" cy="1700931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1206539" y="6592613"/>
            <a:ext cx="20114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 err="1"/>
              <a:t>Figure</a:t>
            </a:r>
            <a:r>
              <a:rPr lang="nb-NO" sz="1100" dirty="0"/>
              <a:t>: </a:t>
            </a:r>
            <a:r>
              <a:rPr lang="nb-NO" sz="1100" dirty="0" err="1" smtClean="0"/>
              <a:t>Use</a:t>
            </a:r>
            <a:r>
              <a:rPr lang="nb-NO" sz="1100" dirty="0" smtClean="0"/>
              <a:t> </a:t>
            </a:r>
            <a:r>
              <a:rPr lang="nb-NO" sz="1100" dirty="0" err="1" smtClean="0"/>
              <a:t>of</a:t>
            </a:r>
            <a:r>
              <a:rPr lang="nb-NO" sz="1100" dirty="0" smtClean="0"/>
              <a:t> TRL in </a:t>
            </a:r>
            <a:r>
              <a:rPr lang="nb-NO" sz="1100" dirty="0"/>
              <a:t>Statnett</a:t>
            </a:r>
          </a:p>
        </p:txBody>
      </p:sp>
    </p:spTree>
    <p:extLst>
      <p:ext uri="{BB962C8B-B14F-4D97-AF65-F5344CB8AC3E}">
        <p14:creationId xmlns:p14="http://schemas.microsoft.com/office/powerpoint/2010/main" val="161397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EHS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7845711" cy="4351338"/>
          </a:xfrm>
        </p:spPr>
        <p:txBody>
          <a:bodyPr/>
          <a:lstStyle/>
          <a:p>
            <a:r>
              <a:rPr lang="nb-NO" dirty="0" err="1" smtClean="0"/>
              <a:t>Description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potential</a:t>
            </a:r>
            <a:r>
              <a:rPr lang="nb-NO" dirty="0" smtClean="0"/>
              <a:t> EHS </a:t>
            </a:r>
            <a:r>
              <a:rPr lang="nb-NO" dirty="0" err="1" smtClean="0"/>
              <a:t>gains</a:t>
            </a:r>
            <a:r>
              <a:rPr lang="nb-NO" dirty="0" smtClean="0"/>
              <a:t>: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87856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Results</a:t>
            </a:r>
            <a:r>
              <a:rPr lang="nb-NO" dirty="0" smtClean="0"/>
              <a:t> and </a:t>
            </a:r>
            <a:r>
              <a:rPr lang="nb-NO" dirty="0" err="1" smtClean="0"/>
              <a:t>methodology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Results</a:t>
            </a:r>
            <a:r>
              <a:rPr lang="nb-NO" dirty="0" smtClean="0"/>
              <a:t> and </a:t>
            </a:r>
            <a:r>
              <a:rPr lang="nb-NO" dirty="0" err="1" smtClean="0"/>
              <a:t>communication</a:t>
            </a:r>
            <a:endParaRPr lang="nb-NO" dirty="0" smtClean="0"/>
          </a:p>
          <a:p>
            <a:pPr marL="628650" lvl="1" indent="-171450"/>
            <a:r>
              <a:rPr lang="en-US" dirty="0" smtClean="0"/>
              <a:t>Fill in the results/deliverables you expect in the project (report, software, prototype, drawings, projections, etc.)</a:t>
            </a:r>
          </a:p>
          <a:p>
            <a:pPr marL="628650" lvl="1" indent="-171450"/>
            <a:r>
              <a:rPr lang="en-US" dirty="0" smtClean="0"/>
              <a:t>Fill in how the results will be disseminated internally in </a:t>
            </a:r>
            <a:r>
              <a:rPr lang="en-US" dirty="0" err="1" smtClean="0"/>
              <a:t>Statnett</a:t>
            </a:r>
            <a:r>
              <a:rPr lang="en-US" dirty="0" smtClean="0"/>
              <a:t> and externally (presentation, blog, article, report, etc.)</a:t>
            </a:r>
          </a:p>
          <a:p>
            <a:pPr marL="628650" lvl="1" indent="-171450"/>
            <a:endParaRPr lang="nb-NO" dirty="0" smtClean="0"/>
          </a:p>
          <a:p>
            <a:r>
              <a:rPr lang="nb-NO" dirty="0" err="1" smtClean="0"/>
              <a:t>Methodology</a:t>
            </a:r>
            <a:endParaRPr lang="nb-NO" dirty="0" smtClean="0"/>
          </a:p>
          <a:p>
            <a:pPr lvl="1"/>
            <a:r>
              <a:rPr lang="en-US" dirty="0" smtClean="0"/>
              <a:t>Describe the methodology (literature study, tests, simulations, etc.)</a:t>
            </a:r>
          </a:p>
          <a:p>
            <a:pPr lvl="1"/>
            <a:r>
              <a:rPr lang="en-US" dirty="0" smtClean="0"/>
              <a:t>Explain why this is research and development (what is the innovation element / novelty?) </a:t>
            </a:r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2026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Schedule and </a:t>
            </a:r>
            <a:r>
              <a:rPr lang="nb-NO" dirty="0" err="1" smtClean="0"/>
              <a:t>milestones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nb-NO" dirty="0" smtClean="0"/>
              <a:t>Schedule</a:t>
            </a:r>
          </a:p>
          <a:p>
            <a:pPr lvl="1"/>
            <a:r>
              <a:rPr lang="en-US" dirty="0" smtClean="0"/>
              <a:t>Insert start date / month here</a:t>
            </a:r>
          </a:p>
          <a:p>
            <a:pPr lvl="1"/>
            <a:r>
              <a:rPr lang="en-US" dirty="0" smtClean="0"/>
              <a:t>Insert end date / month here</a:t>
            </a:r>
          </a:p>
          <a:p>
            <a:pPr lvl="1"/>
            <a:endParaRPr lang="nb-NO" dirty="0" smtClean="0"/>
          </a:p>
          <a:p>
            <a:r>
              <a:rPr lang="nb-NO" dirty="0" err="1" smtClean="0"/>
              <a:t>Milestones</a:t>
            </a:r>
            <a:endParaRPr lang="nb-NO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707375"/>
              </p:ext>
            </p:extLst>
          </p:nvPr>
        </p:nvGraphicFramePr>
        <p:xfrm>
          <a:off x="1027470" y="4001294"/>
          <a:ext cx="10407446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59340"/>
                <a:gridCol w="5978957"/>
                <a:gridCol w="3469149"/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No.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err="1" smtClean="0"/>
                        <a:t>Milestone</a:t>
                      </a:r>
                      <a:r>
                        <a:rPr lang="nb-NO" sz="1400" dirty="0" smtClean="0"/>
                        <a:t> or</a:t>
                      </a:r>
                      <a:r>
                        <a:rPr lang="nb-NO" sz="1400" baseline="0" dirty="0" smtClean="0"/>
                        <a:t> </a:t>
                      </a:r>
                      <a:r>
                        <a:rPr lang="nb-NO" sz="1400" baseline="0" dirty="0" err="1" smtClean="0"/>
                        <a:t>deliverables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err="1" smtClean="0"/>
                        <a:t>Planned</a:t>
                      </a:r>
                      <a:endParaRPr lang="nb-NO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err="1" smtClean="0"/>
                        <a:t>mm.yyyy</a:t>
                      </a:r>
                      <a:endParaRPr lang="nb-NO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2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dirty="0" err="1" smtClean="0"/>
                        <a:t>mm.yyyy</a:t>
                      </a:r>
                      <a:endParaRPr lang="nb-NO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3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dirty="0" err="1" smtClean="0"/>
                        <a:t>mm.yyyy</a:t>
                      </a:r>
                      <a:endParaRPr lang="nb-NO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4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dirty="0" err="1" smtClean="0"/>
                        <a:t>mm.yyyy</a:t>
                      </a:r>
                      <a:endParaRPr lang="nb-NO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79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Organization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 lvl="1" indent="-252000"/>
            <a:r>
              <a:rPr lang="nb-NO" dirty="0" smtClean="0"/>
              <a:t>Project </a:t>
            </a:r>
            <a:r>
              <a:rPr lang="nb-NO" dirty="0" err="1" smtClean="0"/>
              <a:t>structure</a:t>
            </a:r>
            <a:r>
              <a:rPr lang="nb-NO" dirty="0" smtClean="0"/>
              <a:t>: </a:t>
            </a:r>
          </a:p>
          <a:p>
            <a:pPr marL="652050" lvl="2" indent="-252000"/>
            <a:r>
              <a:rPr lang="nb-NO" dirty="0" err="1" smtClean="0"/>
              <a:t>Insert</a:t>
            </a:r>
            <a:r>
              <a:rPr lang="nb-NO" dirty="0" smtClean="0"/>
              <a:t> </a:t>
            </a:r>
            <a:r>
              <a:rPr lang="nb-NO" dirty="0" err="1" smtClean="0"/>
              <a:t>project</a:t>
            </a:r>
            <a:r>
              <a:rPr lang="nb-NO" dirty="0" smtClean="0"/>
              <a:t> type (Cooperation, </a:t>
            </a:r>
            <a:r>
              <a:rPr lang="nb-NO" dirty="0" err="1" smtClean="0"/>
              <a:t>commissioned</a:t>
            </a:r>
            <a:r>
              <a:rPr lang="nb-NO" dirty="0" smtClean="0"/>
              <a:t> </a:t>
            </a:r>
            <a:r>
              <a:rPr lang="nb-NO" dirty="0" err="1" smtClean="0"/>
              <a:t>research</a:t>
            </a:r>
            <a:r>
              <a:rPr lang="nb-NO" dirty="0" smtClean="0"/>
              <a:t>, Norwegian Research </a:t>
            </a:r>
            <a:r>
              <a:rPr lang="nb-NO" dirty="0" err="1" smtClean="0"/>
              <a:t>Counsil</a:t>
            </a:r>
            <a:r>
              <a:rPr lang="nb-NO" dirty="0" smtClean="0"/>
              <a:t> </a:t>
            </a:r>
            <a:r>
              <a:rPr lang="nb-NO" dirty="0" err="1" smtClean="0"/>
              <a:t>project</a:t>
            </a:r>
            <a:r>
              <a:rPr lang="nb-NO" dirty="0" smtClean="0"/>
              <a:t>, EU </a:t>
            </a:r>
            <a:r>
              <a:rPr lang="nb-NO" dirty="0" err="1" smtClean="0"/>
              <a:t>project</a:t>
            </a:r>
            <a:r>
              <a:rPr lang="nb-NO" dirty="0" smtClean="0"/>
              <a:t>, Inter TSO etc.)</a:t>
            </a:r>
          </a:p>
          <a:p>
            <a:pPr marL="652050" lvl="2" indent="-252000"/>
            <a:r>
              <a:rPr lang="en-US" dirty="0" smtClean="0"/>
              <a:t>Insert activities / sub-projects in the project)</a:t>
            </a:r>
          </a:p>
          <a:p>
            <a:pPr marL="652050" lvl="2" indent="-252000"/>
            <a:r>
              <a:rPr lang="en-US" dirty="0" smtClean="0"/>
              <a:t>Project leader</a:t>
            </a:r>
          </a:p>
          <a:p>
            <a:pPr marL="457200" lvl="1" indent="0">
              <a:buNone/>
            </a:pPr>
            <a:endParaRPr lang="nb-NO" dirty="0" smtClean="0"/>
          </a:p>
          <a:p>
            <a:r>
              <a:rPr lang="nb-NO" dirty="0" err="1" smtClean="0"/>
              <a:t>Participants</a:t>
            </a:r>
            <a:r>
              <a:rPr lang="nb-NO" dirty="0" smtClean="0"/>
              <a:t> in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project</a:t>
            </a:r>
            <a:r>
              <a:rPr lang="nb-NO" dirty="0" smtClean="0"/>
              <a:t> </a:t>
            </a:r>
          </a:p>
          <a:p>
            <a:pPr lvl="1"/>
            <a:r>
              <a:rPr lang="nb-NO" dirty="0" err="1" smtClean="0"/>
              <a:t>Insert</a:t>
            </a:r>
            <a:r>
              <a:rPr lang="nb-NO" dirty="0" smtClean="0"/>
              <a:t> </a:t>
            </a:r>
            <a:r>
              <a:rPr lang="nb-NO" dirty="0" err="1" smtClean="0"/>
              <a:t>participants</a:t>
            </a:r>
            <a:endParaRPr lang="nb-NO" dirty="0" smtClean="0"/>
          </a:p>
          <a:p>
            <a:pPr lvl="1"/>
            <a:r>
              <a:rPr lang="nb-NO" dirty="0" err="1" smtClean="0"/>
              <a:t>Insert</a:t>
            </a:r>
            <a:r>
              <a:rPr lang="nb-NO" dirty="0" smtClean="0"/>
              <a:t> partners and </a:t>
            </a:r>
            <a:r>
              <a:rPr lang="nb-NO" dirty="0" err="1" smtClean="0"/>
              <a:t>their</a:t>
            </a:r>
            <a:r>
              <a:rPr lang="nb-NO" dirty="0" smtClean="0"/>
              <a:t> </a:t>
            </a:r>
            <a:r>
              <a:rPr lang="nb-NO" dirty="0" err="1" smtClean="0"/>
              <a:t>role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8295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Estimated</a:t>
            </a:r>
            <a:r>
              <a:rPr lang="nb-NO" dirty="0" smtClean="0"/>
              <a:t> </a:t>
            </a:r>
            <a:r>
              <a:rPr lang="nb-NO" dirty="0" err="1" smtClean="0"/>
              <a:t>budget</a:t>
            </a:r>
            <a:endParaRPr lang="nb-NO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554248"/>
              </p:ext>
            </p:extLst>
          </p:nvPr>
        </p:nvGraphicFramePr>
        <p:xfrm>
          <a:off x="838199" y="1965893"/>
          <a:ext cx="10203426" cy="27342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44342"/>
                <a:gridCol w="1639771"/>
                <a:gridCol w="1639771"/>
                <a:gridCol w="1639771"/>
                <a:gridCol w="1639771"/>
              </a:tblGrid>
              <a:tr h="44163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nb-NO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nb-NO" sz="1800" kern="1200" dirty="0" smtClean="0"/>
                        <a:t>2017</a:t>
                      </a:r>
                      <a:endParaRPr lang="nb-NO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nb-NO" sz="1800" kern="1200" dirty="0" smtClean="0"/>
                        <a:t>2018</a:t>
                      </a:r>
                      <a:endParaRPr lang="nb-NO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nb-NO" sz="1800" kern="1200" dirty="0" smtClean="0"/>
                        <a:t>2019</a:t>
                      </a:r>
                      <a:endParaRPr lang="nb-NO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nb-NO" sz="1800" kern="1200" dirty="0" smtClean="0"/>
                        <a:t>2020</a:t>
                      </a:r>
                      <a:endParaRPr lang="nb-NO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99288">
                <a:tc>
                  <a:txBody>
                    <a:bodyPr/>
                    <a:lstStyle/>
                    <a:p>
                      <a:r>
                        <a:rPr lang="nb-NO" sz="1800" dirty="0" smtClean="0"/>
                        <a:t>In-</a:t>
                      </a:r>
                      <a:r>
                        <a:rPr lang="nb-NO" sz="1800" dirty="0" err="1" smtClean="0"/>
                        <a:t>kind</a:t>
                      </a:r>
                      <a:r>
                        <a:rPr lang="nb-NO" sz="1800" dirty="0" smtClean="0"/>
                        <a:t> Statnett</a:t>
                      </a:r>
                      <a:endParaRPr lang="nb-NO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nb-NO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nb-NO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nb-NO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nb-NO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11407">
                <a:tc>
                  <a:txBody>
                    <a:bodyPr/>
                    <a:lstStyle/>
                    <a:p>
                      <a:r>
                        <a:rPr lang="nb-NO" sz="1800" dirty="0" smtClean="0"/>
                        <a:t>Cash</a:t>
                      </a:r>
                      <a:r>
                        <a:rPr lang="nb-NO" sz="1800" baseline="0" dirty="0" smtClean="0"/>
                        <a:t> </a:t>
                      </a:r>
                      <a:r>
                        <a:rPr lang="nb-NO" sz="1800" baseline="0" dirty="0" err="1" smtClean="0"/>
                        <a:t>contribution</a:t>
                      </a:r>
                      <a:r>
                        <a:rPr lang="nb-NO" sz="1800" baseline="0" dirty="0" smtClean="0"/>
                        <a:t> Statnett</a:t>
                      </a:r>
                      <a:endParaRPr lang="nb-NO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nb-NO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nb-NO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nb-NO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nb-NO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00154">
                <a:tc>
                  <a:txBody>
                    <a:bodyPr/>
                    <a:lstStyle/>
                    <a:p>
                      <a:r>
                        <a:rPr lang="nb-NO" sz="1800" dirty="0" err="1" smtClean="0"/>
                        <a:t>Contribution</a:t>
                      </a:r>
                      <a:r>
                        <a:rPr lang="nb-NO" sz="1800" dirty="0" smtClean="0"/>
                        <a:t>*</a:t>
                      </a:r>
                      <a:r>
                        <a:rPr lang="nb-NO" sz="1800" baseline="0" dirty="0" smtClean="0"/>
                        <a:t> </a:t>
                      </a:r>
                      <a:r>
                        <a:rPr lang="nb-NO" sz="1800" dirty="0" smtClean="0"/>
                        <a:t>from</a:t>
                      </a:r>
                      <a:r>
                        <a:rPr lang="nb-NO" sz="1800" baseline="0" dirty="0" smtClean="0"/>
                        <a:t> </a:t>
                      </a:r>
                      <a:r>
                        <a:rPr lang="nb-NO" sz="1800" baseline="0" dirty="0" err="1" smtClean="0"/>
                        <a:t>other</a:t>
                      </a:r>
                      <a:r>
                        <a:rPr lang="nb-NO" sz="1800" baseline="0" dirty="0" smtClean="0"/>
                        <a:t> partners</a:t>
                      </a:r>
                      <a:endParaRPr lang="nb-NO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nb-NO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nb-NO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nb-NO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nb-NO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1637">
                <a:tc>
                  <a:txBody>
                    <a:bodyPr/>
                    <a:lstStyle/>
                    <a:p>
                      <a:r>
                        <a:rPr lang="nb-NO" sz="1800" dirty="0" err="1" smtClean="0"/>
                        <a:t>Financing</a:t>
                      </a:r>
                      <a:r>
                        <a:rPr lang="nb-NO" sz="1800" baseline="0" dirty="0" smtClean="0"/>
                        <a:t> from </a:t>
                      </a:r>
                      <a:r>
                        <a:rPr lang="nb-NO" sz="1800" baseline="0" dirty="0" err="1" smtClean="0"/>
                        <a:t>the</a:t>
                      </a:r>
                      <a:r>
                        <a:rPr lang="nb-NO" sz="1800" baseline="0" dirty="0" smtClean="0"/>
                        <a:t> Norwegian Research </a:t>
                      </a:r>
                      <a:r>
                        <a:rPr lang="nb-NO" sz="1800" baseline="0" dirty="0" err="1" smtClean="0"/>
                        <a:t>Counsil</a:t>
                      </a:r>
                      <a:r>
                        <a:rPr lang="nb-NO" sz="1800" baseline="0" dirty="0" smtClean="0"/>
                        <a:t> etc.</a:t>
                      </a:r>
                      <a:endParaRPr lang="nb-NO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nb-NO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nb-NO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nb-NO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nb-NO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1637">
                <a:tc>
                  <a:txBody>
                    <a:bodyPr/>
                    <a:lstStyle/>
                    <a:p>
                      <a:r>
                        <a:rPr lang="nb-NO" sz="1800" dirty="0" smtClean="0"/>
                        <a:t>Total</a:t>
                      </a:r>
                      <a:endParaRPr lang="nb-NO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nb-NO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nb-NO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nb-NO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nb-NO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Plassholder for innhold 2"/>
          <p:cNvSpPr txBox="1">
            <a:spLocks/>
          </p:cNvSpPr>
          <p:nvPr/>
        </p:nvSpPr>
        <p:spPr>
          <a:xfrm>
            <a:off x="838199" y="4790242"/>
            <a:ext cx="3487995" cy="597924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252000" indent="-252000" algn="l" defTabSz="914400" rtl="0" eaLnBrk="1" latinLnBrk="0" hangingPunct="1">
              <a:spcBef>
                <a:spcPts val="600"/>
              </a:spcBef>
              <a:buClr>
                <a:srgbClr val="ED1C24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656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buClr>
                <a:srgbClr val="ED1C24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656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buClr>
                <a:srgbClr val="ED1C24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656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600"/>
              </a:spcBef>
              <a:buClr>
                <a:srgbClr val="ED1C24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656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600"/>
              </a:spcBef>
              <a:buClr>
                <a:srgbClr val="ED1C24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656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b-NO" sz="1400" dirty="0" err="1">
                <a:solidFill>
                  <a:schemeClr val="tx1"/>
                </a:solidFill>
              </a:rPr>
              <a:t>Numbers</a:t>
            </a:r>
            <a:r>
              <a:rPr lang="nb-NO" sz="1400" dirty="0">
                <a:solidFill>
                  <a:schemeClr val="tx1"/>
                </a:solidFill>
              </a:rPr>
              <a:t> in </a:t>
            </a:r>
            <a:r>
              <a:rPr lang="nb-NO" sz="1400" dirty="0" smtClean="0">
                <a:solidFill>
                  <a:schemeClr val="tx1"/>
                </a:solidFill>
              </a:rPr>
              <a:t>1000NOK</a:t>
            </a:r>
          </a:p>
          <a:p>
            <a:pPr marL="0" indent="0">
              <a:buNone/>
            </a:pPr>
            <a:r>
              <a:rPr lang="nb-NO" sz="1400" dirty="0" smtClean="0">
                <a:solidFill>
                  <a:schemeClr val="tx1"/>
                </a:solidFill>
              </a:rPr>
              <a:t>* Sum </a:t>
            </a:r>
            <a:r>
              <a:rPr lang="nb-NO" sz="1400" dirty="0" err="1" smtClean="0">
                <a:solidFill>
                  <a:schemeClr val="tx1"/>
                </a:solidFill>
              </a:rPr>
              <a:t>of</a:t>
            </a:r>
            <a:r>
              <a:rPr lang="nb-NO" sz="1400" dirty="0" smtClean="0">
                <a:solidFill>
                  <a:schemeClr val="tx1"/>
                </a:solidFill>
              </a:rPr>
              <a:t> in-</a:t>
            </a:r>
            <a:r>
              <a:rPr lang="nb-NO" sz="1400" dirty="0" err="1" smtClean="0">
                <a:solidFill>
                  <a:schemeClr val="tx1"/>
                </a:solidFill>
              </a:rPr>
              <a:t>kind</a:t>
            </a:r>
            <a:r>
              <a:rPr lang="nb-NO" sz="1400" dirty="0" smtClean="0">
                <a:solidFill>
                  <a:schemeClr val="tx1"/>
                </a:solidFill>
              </a:rPr>
              <a:t> and cash </a:t>
            </a:r>
            <a:r>
              <a:rPr lang="nb-NO" sz="1400" dirty="0" err="1" smtClean="0">
                <a:solidFill>
                  <a:schemeClr val="tx1"/>
                </a:solidFill>
              </a:rPr>
              <a:t>contribution</a:t>
            </a:r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6" name="Plassholder for innhold 2"/>
          <p:cNvSpPr>
            <a:spLocks noGrp="1"/>
          </p:cNvSpPr>
          <p:nvPr>
            <p:ph idx="1"/>
          </p:nvPr>
        </p:nvSpPr>
        <p:spPr>
          <a:xfrm>
            <a:off x="838199" y="5948418"/>
            <a:ext cx="7302962" cy="698887"/>
          </a:xfrm>
        </p:spPr>
        <p:txBody>
          <a:bodyPr>
            <a:normAutofit/>
          </a:bodyPr>
          <a:lstStyle/>
          <a:p>
            <a:r>
              <a:rPr lang="en-US" sz="1800" dirty="0"/>
              <a:t>Insert comments (</a:t>
            </a:r>
            <a:r>
              <a:rPr lang="en-US" sz="1800" dirty="0" err="1"/>
              <a:t>eg</a:t>
            </a:r>
            <a:r>
              <a:rPr lang="en-US" sz="1800" dirty="0"/>
              <a:t>. Maximum support from the Norwegian Research </a:t>
            </a:r>
            <a:r>
              <a:rPr lang="en-US" sz="1800" dirty="0" err="1"/>
              <a:t>Counsil</a:t>
            </a:r>
            <a:r>
              <a:rPr lang="en-US" sz="1800" dirty="0"/>
              <a:t> etc.)</a:t>
            </a:r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299842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621A157B23444DAF54065A7B47FFD8" ma:contentTypeVersion="17" ma:contentTypeDescription="Create a new document." ma:contentTypeScope="" ma:versionID="701db65135bb02090fcc01eedd14ee68">
  <xsd:schema xmlns:xsd="http://www.w3.org/2001/XMLSchema" xmlns:xs="http://www.w3.org/2001/XMLSchema" xmlns:p="http://schemas.microsoft.com/office/2006/metadata/properties" xmlns:ns2="671c46dd-6bdb-48f2-a9f4-183b3d3c2d6a" xmlns:ns3="4b02223f-79db-47c0-b5e8-5ec0321a0115" xmlns:ns4="020535a1-9c50-4458-b4da-e0e1a4ae4e7a" targetNamespace="http://schemas.microsoft.com/office/2006/metadata/properties" ma:root="true" ma:fieldsID="4f7ca62583266fd275fe24a2592bba69" ns2:_="" ns3:_="" ns4:_="">
    <xsd:import namespace="671c46dd-6bdb-48f2-a9f4-183b3d3c2d6a"/>
    <xsd:import namespace="4b02223f-79db-47c0-b5e8-5ec0321a0115"/>
    <xsd:import namespace="020535a1-9c50-4458-b4da-e0e1a4ae4e7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ensitivity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2:SharedWithUsers" minOccurs="0"/>
                <xsd:element ref="ns2:SharedWithDetails" minOccurs="0"/>
                <xsd:element ref="ns4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c46dd-6bdb-48f2-a9f4-183b3d3c2d6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44f36fd7-4254-485d-9a92-39b5844d2a25}" ma:internalName="TaxCatchAll" ma:showField="CatchAllData" ma:web="671c46dd-6bdb-48f2-a9f4-183b3d3c2d6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02223f-79db-47c0-b5e8-5ec0321a0115" elementFormDefault="qualified">
    <xsd:import namespace="http://schemas.microsoft.com/office/2006/documentManagement/types"/>
    <xsd:import namespace="http://schemas.microsoft.com/office/infopath/2007/PartnerControls"/>
    <xsd:element name="Sensitivity" ma:index="11" nillable="true" ma:displayName="Verdivurdering" ma:format="Dropdown" ma:internalName="Sensitivity">
      <xsd:simpleType>
        <xsd:restriction base="dms:Choice">
          <xsd:enumeration value="Statnett åpen"/>
          <xsd:enumeration value="Statnett intern"/>
          <xsd:enumeration value="Statnett konfidensiell"/>
          <xsd:enumeration value="Statnett sensitiv"/>
          <xsd:enumeration value="Statnett sensitiv Kraftsensitiv"/>
          <xsd:enumeration value="Statnett sensitiv -(EN) Sensitive energy data"/>
          <xsd:enumeration value="Statnett sensitiv Markedssensitiv"/>
          <xsd:enumeration value="Statnett sensitiv -(EN) Sensitive market data"/>
          <xsd:enumeration value="Statnett sensitiv Sensitive personopplysninger"/>
          <xsd:enumeration value="Statnett sensitiv -(EN) Sensitive personal data"/>
          <xsd:enumeration value="Annet"/>
          <xsd:enumeration value="Annet Ikke Statnett-informasjon"/>
          <xsd:enumeration value="Annet Ikke jobbrelater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0535a1-9c50-4458-b4da-e0e1a4ae4e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a8cafb89-d1b3-4155-81e5-ef749a9dca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nsitivity xmlns="4b02223f-79db-47c0-b5e8-5ec0321a0115" xsi:nil="true"/>
    <_dlc_DocId xmlns="671c46dd-6bdb-48f2-a9f4-183b3d3c2d6a">544VQNRN5ZE4-905409501-24290</_dlc_DocId>
    <_dlc_DocIdUrl xmlns="671c46dd-6bdb-48f2-a9f4-183b3d3c2d6a">
      <Url>https://statnett.sharepoint.com/sites/SenterFT_org/_layouts/15/DocIdRedir.aspx?ID=544VQNRN5ZE4-905409501-24290</Url>
      <Description>544VQNRN5ZE4-905409501-24290</Description>
    </_dlc_DocIdUrl>
    <lcf76f155ced4ddcb4097134ff3c332f xmlns="020535a1-9c50-4458-b4da-e0e1a4ae4e7a">
      <Terms xmlns="http://schemas.microsoft.com/office/infopath/2007/PartnerControls"/>
    </lcf76f155ced4ddcb4097134ff3c332f>
    <TaxCatchAll xmlns="671c46dd-6bdb-48f2-a9f4-183b3d3c2d6a" xsi:nil="true"/>
  </documentManagement>
</p:properties>
</file>

<file path=customXml/itemProps1.xml><?xml version="1.0" encoding="utf-8"?>
<ds:datastoreItem xmlns:ds="http://schemas.openxmlformats.org/officeDocument/2006/customXml" ds:itemID="{D5886AB7-1260-4103-89A7-516BBF10CD3B}"/>
</file>

<file path=customXml/itemProps2.xml><?xml version="1.0" encoding="utf-8"?>
<ds:datastoreItem xmlns:ds="http://schemas.openxmlformats.org/officeDocument/2006/customXml" ds:itemID="{62DA5CEB-B62F-48BF-BC53-185C8082202A}"/>
</file>

<file path=customXml/itemProps3.xml><?xml version="1.0" encoding="utf-8"?>
<ds:datastoreItem xmlns:ds="http://schemas.openxmlformats.org/officeDocument/2006/customXml" ds:itemID="{087DF046-B034-440A-BBEF-5487291EFBFD}"/>
</file>

<file path=customXml/itemProps4.xml><?xml version="1.0" encoding="utf-8"?>
<ds:datastoreItem xmlns:ds="http://schemas.openxmlformats.org/officeDocument/2006/customXml" ds:itemID="{CA4DBB13-69F2-4C8A-950B-4D40442664EE}"/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793</Words>
  <Application>Microsoft Office PowerPoint</Application>
  <PresentationFormat>Widescreen</PresentationFormat>
  <Paragraphs>126</Paragraphs>
  <Slides>8</Slides>
  <Notes>8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PROJECT NAME</vt:lpstr>
      <vt:lpstr>Background and objectives</vt:lpstr>
      <vt:lpstr>Technology Readiness Level (TRL)</vt:lpstr>
      <vt:lpstr>EHS</vt:lpstr>
      <vt:lpstr>Results and methodology</vt:lpstr>
      <vt:lpstr>Schedule and milestones</vt:lpstr>
      <vt:lpstr>Organization</vt:lpstr>
      <vt:lpstr>Estimated budget</vt:lpstr>
    </vt:vector>
  </TitlesOfParts>
  <Company>Statnett SF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</dc:title>
  <dc:creator>Maren Trones</dc:creator>
  <cp:lastModifiedBy>Anja Oftebro</cp:lastModifiedBy>
  <cp:revision>19</cp:revision>
  <dcterms:created xsi:type="dcterms:W3CDTF">2017-01-11T12:07:23Z</dcterms:created>
  <dcterms:modified xsi:type="dcterms:W3CDTF">2017-12-19T09:52:03Z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ddo_DocID">
    <vt:lpwstr>798a4a1f-dcae-419e-8c48-b3893362ba8a</vt:lpwstr>
  </property>
  <property fmtid="{D5CDD505-2E9C-101B-9397-08002B2CF9AE}" pid="3" name="ContentTypeId">
    <vt:lpwstr>0x010100ED621A157B23444DAF54065A7B47FFD8</vt:lpwstr>
  </property>
  <property fmtid="{D5CDD505-2E9C-101B-9397-08002B2CF9AE}" pid="4" name="_dlc_DocIdItemGuid">
    <vt:lpwstr>86e222ee-2941-46d0-8c3d-b259d5fe0367</vt:lpwstr>
  </property>
</Properties>
</file>